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57" r:id="rId2"/>
    <p:sldId id="320" r:id="rId3"/>
    <p:sldId id="258" r:id="rId4"/>
    <p:sldId id="262" r:id="rId5"/>
    <p:sldId id="261" r:id="rId6"/>
    <p:sldId id="263" r:id="rId7"/>
    <p:sldId id="264" r:id="rId8"/>
    <p:sldId id="265" r:id="rId9"/>
    <p:sldId id="267" r:id="rId10"/>
    <p:sldId id="309" r:id="rId11"/>
    <p:sldId id="269" r:id="rId12"/>
    <p:sldId id="270" r:id="rId13"/>
    <p:sldId id="281" r:id="rId14"/>
    <p:sldId id="282" r:id="rId15"/>
    <p:sldId id="283" r:id="rId16"/>
    <p:sldId id="272" r:id="rId17"/>
    <p:sldId id="322" r:id="rId18"/>
    <p:sldId id="274" r:id="rId19"/>
    <p:sldId id="275" r:id="rId20"/>
    <p:sldId id="314" r:id="rId21"/>
    <p:sldId id="286" r:id="rId22"/>
    <p:sldId id="287" r:id="rId23"/>
    <p:sldId id="295" r:id="rId24"/>
    <p:sldId id="290" r:id="rId25"/>
    <p:sldId id="304" r:id="rId26"/>
    <p:sldId id="298" r:id="rId27"/>
    <p:sldId id="299" r:id="rId28"/>
    <p:sldId id="292" r:id="rId29"/>
    <p:sldId id="315" r:id="rId30"/>
    <p:sldId id="289" r:id="rId31"/>
    <p:sldId id="291" r:id="rId32"/>
    <p:sldId id="316" r:id="rId33"/>
    <p:sldId id="293" r:id="rId34"/>
    <p:sldId id="305" r:id="rId35"/>
    <p:sldId id="306" r:id="rId36"/>
    <p:sldId id="276" r:id="rId37"/>
    <p:sldId id="277" r:id="rId38"/>
    <p:sldId id="278" r:id="rId39"/>
    <p:sldId id="279" r:id="rId40"/>
    <p:sldId id="284" r:id="rId41"/>
    <p:sldId id="280" r:id="rId42"/>
    <p:sldId id="294" r:id="rId43"/>
    <p:sldId id="285" r:id="rId44"/>
    <p:sldId id="301" r:id="rId45"/>
    <p:sldId id="303" r:id="rId46"/>
    <p:sldId id="302" r:id="rId47"/>
    <p:sldId id="313" r:id="rId48"/>
    <p:sldId id="311" r:id="rId49"/>
    <p:sldId id="317" r:id="rId50"/>
    <p:sldId id="318" r:id="rId51"/>
    <p:sldId id="268" r:id="rId52"/>
    <p:sldId id="319" r:id="rId53"/>
    <p:sldId id="307" r:id="rId54"/>
    <p:sldId id="308" r:id="rId55"/>
    <p:sldId id="323" r:id="rId56"/>
    <p:sldId id="266" r:id="rId57"/>
    <p:sldId id="324"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483" autoAdjust="0"/>
  </p:normalViewPr>
  <p:slideViewPr>
    <p:cSldViewPr snapToGrid="0" snapToObjects="1">
      <p:cViewPr varScale="1">
        <p:scale>
          <a:sx n="72" d="100"/>
          <a:sy n="72" d="100"/>
        </p:scale>
        <p:origin x="384"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1216CB-46AE-D04D-81C6-A5AD2754E28E}" type="datetimeFigureOut">
              <a:rPr lang="en-US" smtClean="0"/>
              <a:pPr/>
              <a:t>3/12/2018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0BA2F0-BD06-8D4E-A60D-AC9D0338E41F}" type="slidenum">
              <a:rPr lang="en-US" smtClean="0"/>
              <a:pPr/>
              <a:t>‹#›</a:t>
            </a:fld>
            <a:endParaRPr lang="en-US" dirty="0"/>
          </a:p>
        </p:txBody>
      </p:sp>
    </p:spTree>
    <p:extLst>
      <p:ext uri="{BB962C8B-B14F-4D97-AF65-F5344CB8AC3E}">
        <p14:creationId xmlns:p14="http://schemas.microsoft.com/office/powerpoint/2010/main" val="35314483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E7A28D-15C0-1049-8BEA-3CEEBBDB7FA8}" type="datetimeFigureOut">
              <a:rPr lang="en-US" smtClean="0"/>
              <a:pPr/>
              <a:t>3/12/2018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90CA4-AA77-874F-A2D4-777B0D2AB962}" type="slidenum">
              <a:rPr lang="en-US" smtClean="0"/>
              <a:pPr/>
              <a:t>‹#›</a:t>
            </a:fld>
            <a:endParaRPr lang="en-US" dirty="0"/>
          </a:p>
        </p:txBody>
      </p:sp>
    </p:spTree>
    <p:extLst>
      <p:ext uri="{BB962C8B-B14F-4D97-AF65-F5344CB8AC3E}">
        <p14:creationId xmlns:p14="http://schemas.microsoft.com/office/powerpoint/2010/main" val="19916853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1</a:t>
            </a:fld>
            <a:endParaRPr lang="en-US" dirty="0"/>
          </a:p>
        </p:txBody>
      </p:sp>
    </p:spTree>
    <p:extLst>
      <p:ext uri="{BB962C8B-B14F-4D97-AF65-F5344CB8AC3E}">
        <p14:creationId xmlns:p14="http://schemas.microsoft.com/office/powerpoint/2010/main" val="139461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Activity:  Paragraphs 2 and 3 of the </a:t>
            </a:r>
            <a:r>
              <a:rPr lang="en-US" baseline="0" dirty="0"/>
              <a:t>Vision Control</a:t>
            </a:r>
            <a:r>
              <a:rPr lang="en-US" dirty="0"/>
              <a:t> Fact Sheet.</a:t>
            </a:r>
          </a:p>
          <a:p>
            <a:endParaRPr lang="en-US" dirty="0"/>
          </a:p>
          <a:p>
            <a:r>
              <a:rPr lang="en-US" dirty="0"/>
              <a:t>Introduction to vision as a process.  The Vision</a:t>
            </a:r>
            <a:r>
              <a:rPr lang="en-US" baseline="0" dirty="0"/>
              <a:t> Control </a:t>
            </a:r>
            <a:r>
              <a:rPr lang="en-US" dirty="0"/>
              <a:t>Fact Sheet describes how vision works and how each part works together to help us see our world.</a:t>
            </a:r>
          </a:p>
          <a:p>
            <a:endParaRPr lang="en-US" dirty="0"/>
          </a:p>
          <a:p>
            <a:r>
              <a:rPr lang="en-US" dirty="0"/>
              <a:t>Emphasis:  Vision is a process that takes time because we have to mentally process the data our eyes deliver to the brain.  At a minimum, it takes 3/10 of a second to actually see and perceive an object.</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10</a:t>
            </a:fld>
            <a:endParaRPr lang="en-US" dirty="0"/>
          </a:p>
        </p:txBody>
      </p:sp>
    </p:spTree>
    <p:extLst>
      <p:ext uri="{BB962C8B-B14F-4D97-AF65-F5344CB8AC3E}">
        <p14:creationId xmlns:p14="http://schemas.microsoft.com/office/powerpoint/2010/main" val="1087933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Perception takes time because it must be processed in the brain. Optical illusions work because the picture presents data that the brain interprets as something that does not exist.</a:t>
            </a:r>
          </a:p>
          <a:p>
            <a:endParaRPr lang="en-US" dirty="0"/>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11</a:t>
            </a:fld>
            <a:endParaRPr lang="en-US" dirty="0"/>
          </a:p>
        </p:txBody>
      </p:sp>
    </p:spTree>
    <p:extLst>
      <p:ext uri="{BB962C8B-B14F-4D97-AF65-F5344CB8AC3E}">
        <p14:creationId xmlns:p14="http://schemas.microsoft.com/office/powerpoint/2010/main" val="295284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Perception</a:t>
            </a:r>
          </a:p>
        </p:txBody>
      </p:sp>
      <p:sp>
        <p:nvSpPr>
          <p:cNvPr id="4" name="Slide Number Placeholder 3"/>
          <p:cNvSpPr>
            <a:spLocks noGrp="1"/>
          </p:cNvSpPr>
          <p:nvPr>
            <p:ph type="sldNum" sz="quarter" idx="10"/>
          </p:nvPr>
        </p:nvSpPr>
        <p:spPr/>
        <p:txBody>
          <a:bodyPr/>
          <a:lstStyle/>
          <a:p>
            <a:fld id="{DC990CA4-AA77-874F-A2D4-777B0D2AB962}" type="slidenum">
              <a:rPr lang="en-US" smtClean="0"/>
              <a:pPr/>
              <a:t>12</a:t>
            </a:fld>
            <a:endParaRPr lang="en-US" dirty="0"/>
          </a:p>
        </p:txBody>
      </p:sp>
    </p:spTree>
    <p:extLst>
      <p:ext uri="{BB962C8B-B14F-4D97-AF65-F5344CB8AC3E}">
        <p14:creationId xmlns:p14="http://schemas.microsoft.com/office/powerpoint/2010/main" val="2371576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Optical</a:t>
            </a:r>
            <a:r>
              <a:rPr lang="en-US" baseline="0" dirty="0"/>
              <a:t> Illusions</a:t>
            </a:r>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15</a:t>
            </a:fld>
            <a:endParaRPr lang="en-US" dirty="0"/>
          </a:p>
        </p:txBody>
      </p:sp>
    </p:spTree>
    <p:extLst>
      <p:ext uri="{BB962C8B-B14F-4D97-AF65-F5344CB8AC3E}">
        <p14:creationId xmlns:p14="http://schemas.microsoft.com/office/powerpoint/2010/main" val="1389956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Parts of Vision with different roles</a:t>
            </a:r>
          </a:p>
          <a:p>
            <a:endParaRPr lang="en-US" dirty="0"/>
          </a:p>
          <a:p>
            <a:r>
              <a:rPr lang="en-US" dirty="0"/>
              <a:t>In order to see effectively we need to understand how to use our eyes to their fullest to gather information.  </a:t>
            </a:r>
          </a:p>
          <a:p>
            <a:endParaRPr lang="en-US" dirty="0"/>
          </a:p>
          <a:p>
            <a:r>
              <a:rPr lang="en-US" dirty="0"/>
              <a:t>Vision is divided into 3 parts.  </a:t>
            </a:r>
          </a:p>
          <a:p>
            <a:pPr marL="228600" indent="-228600">
              <a:buFont typeface="+mj-lt"/>
              <a:buAutoNum type="arabicPeriod"/>
            </a:pPr>
            <a:endParaRPr lang="en-US" dirty="0"/>
          </a:p>
          <a:p>
            <a:pPr marL="228600" indent="-228600">
              <a:buFont typeface="+mj-lt"/>
              <a:buAutoNum type="arabicPeriod"/>
            </a:pPr>
            <a:r>
              <a:rPr lang="en-US" dirty="0"/>
              <a:t>The central vision is the area of the eye that sees about 3-5 degrees of vision.  A part of the retina called the fovea has the highest concentration of cones (color sensing nerves) and provides the best clarity and color vision. When we really want to see something clearly we look directly at it with our central vision.</a:t>
            </a:r>
          </a:p>
          <a:p>
            <a:pPr marL="228600" indent="-228600">
              <a:buFont typeface="+mj-lt"/>
              <a:buAutoNum type="arabicPeriod"/>
            </a:pPr>
            <a:r>
              <a:rPr lang="en-US" dirty="0"/>
              <a:t>The fringe vision is the area that surrounds the central vision and is about 30-40 degrees of our visual field.  We see less detail but we can gather a tremendous amount of information about our world.</a:t>
            </a:r>
          </a:p>
          <a:p>
            <a:pPr marL="228600" indent="-228600">
              <a:buFont typeface="+mj-lt"/>
              <a:buAutoNum type="arabicPeriod"/>
            </a:pPr>
            <a:r>
              <a:rPr lang="en-US" dirty="0"/>
              <a:t>The peripheral vision is the area that is at the edges of what we can see.  It is about 170 degrees of our visual field.  We see the least amount of detail with this visual area but it gives us information at the edges of our vision.  We use our peripheral vision to detect motion and to see changes in shapes and contrast.</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16</a:t>
            </a:fld>
            <a:endParaRPr lang="en-US" dirty="0"/>
          </a:p>
        </p:txBody>
      </p:sp>
    </p:spTree>
    <p:extLst>
      <p:ext uri="{BB962C8B-B14F-4D97-AF65-F5344CB8AC3E}">
        <p14:creationId xmlns:p14="http://schemas.microsoft.com/office/powerpoint/2010/main" val="330496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see effectively we need to understand how to use our eyes to their fullest to gather information.  </a:t>
            </a:r>
          </a:p>
          <a:p>
            <a:endParaRPr lang="en-US" dirty="0"/>
          </a:p>
          <a:p>
            <a:r>
              <a:rPr lang="en-US" dirty="0"/>
              <a:t>Vision is divided into 3 parts.  </a:t>
            </a:r>
          </a:p>
          <a:p>
            <a:endParaRPr lang="en-US" dirty="0"/>
          </a:p>
          <a:p>
            <a:pPr marL="228600" indent="-228600">
              <a:buFont typeface="+mj-lt"/>
              <a:buAutoNum type="arabicPeriod"/>
            </a:pPr>
            <a:r>
              <a:rPr lang="en-US" dirty="0"/>
              <a:t>The central vision is the area of the eye that sees about 3-5 degrees of vision.  A part of the retina called the fovea has the highest concentration of cones (color sensing nerves) and provides the best clarity and color vision. When we really want to see something clearly we look directly at it with our central vision.</a:t>
            </a:r>
          </a:p>
          <a:p>
            <a:pPr marL="228600" indent="-228600">
              <a:buFont typeface="+mj-lt"/>
              <a:buAutoNum type="arabicPeriod"/>
            </a:pPr>
            <a:r>
              <a:rPr lang="en-US" dirty="0"/>
              <a:t>The fringe vision is the area that surrounds the central vision and is about 30-40 degrees of our visual field.  We see less detail but we can gather a tremendous amount of information about our world.</a:t>
            </a:r>
          </a:p>
          <a:p>
            <a:pPr marL="228600" indent="-228600">
              <a:buFont typeface="+mj-lt"/>
              <a:buAutoNum type="arabicPeriod"/>
            </a:pPr>
            <a:r>
              <a:rPr lang="en-US" dirty="0"/>
              <a:t>The peripheral vision is the area that is at the edges of what we can see.  It is about 170 degrees of our visual field.  We see the least amount of detail with this visual area but it gives us information at the edges of our vision.  We use our peripheral vision to detect motion and to see changes in shapes and contrast.</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17</a:t>
            </a:fld>
            <a:endParaRPr lang="en-US" dirty="0"/>
          </a:p>
        </p:txBody>
      </p:sp>
    </p:spTree>
    <p:extLst>
      <p:ext uri="{BB962C8B-B14F-4D97-AF65-F5344CB8AC3E}">
        <p14:creationId xmlns:p14="http://schemas.microsoft.com/office/powerpoint/2010/main" val="4075962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Activity 3</a:t>
            </a:r>
          </a:p>
        </p:txBody>
      </p:sp>
      <p:sp>
        <p:nvSpPr>
          <p:cNvPr id="4" name="Slide Number Placeholder 3"/>
          <p:cNvSpPr>
            <a:spLocks noGrp="1"/>
          </p:cNvSpPr>
          <p:nvPr>
            <p:ph type="sldNum" sz="quarter" idx="10"/>
          </p:nvPr>
        </p:nvSpPr>
        <p:spPr/>
        <p:txBody>
          <a:bodyPr/>
          <a:lstStyle/>
          <a:p>
            <a:fld id="{DC990CA4-AA77-874F-A2D4-777B0D2AB962}" type="slidenum">
              <a:rPr lang="en-US" smtClean="0"/>
              <a:pPr/>
              <a:t>18</a:t>
            </a:fld>
            <a:endParaRPr lang="en-US" dirty="0"/>
          </a:p>
        </p:txBody>
      </p:sp>
    </p:spTree>
    <p:extLst>
      <p:ext uri="{BB962C8B-B14F-4D97-AF65-F5344CB8AC3E}">
        <p14:creationId xmlns:p14="http://schemas.microsoft.com/office/powerpoint/2010/main" val="1049901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Activity 3</a:t>
            </a:r>
          </a:p>
          <a:p>
            <a:endParaRPr lang="en-US" dirty="0"/>
          </a:p>
          <a:p>
            <a:r>
              <a:rPr lang="en-US" dirty="0"/>
              <a:t>Thumb Wrinkle Activity</a:t>
            </a:r>
          </a:p>
          <a:p>
            <a:pPr marL="228600" indent="-228600">
              <a:buFont typeface="+mj-lt"/>
              <a:buAutoNum type="arabicPeriod"/>
            </a:pPr>
            <a:r>
              <a:rPr lang="en-US" dirty="0"/>
              <a:t>Hold your hands out at arm’s length with your thumbs pointing up like you see in the slide.</a:t>
            </a:r>
          </a:p>
          <a:p>
            <a:pPr marL="228600" indent="-228600">
              <a:buFont typeface="+mj-lt"/>
              <a:buAutoNum type="arabicPeriod"/>
            </a:pPr>
            <a:r>
              <a:rPr lang="en-US" dirty="0"/>
              <a:t>Look at your thumb wrinkles with your central vision and see the detail of your thumb wrinkles.</a:t>
            </a:r>
          </a:p>
          <a:p>
            <a:pPr marL="228600" indent="-228600">
              <a:buFont typeface="+mj-lt"/>
              <a:buAutoNum type="arabicPeriod"/>
            </a:pPr>
            <a:r>
              <a:rPr lang="en-US" dirty="0"/>
              <a:t>Slowly separate your hands while still looking straight ahead.  Stop moving your hands when the detail of your thumb wrinkles disappears but you can still see your thumbs.  That is the edge of your Fringe Vision.</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19</a:t>
            </a:fld>
            <a:endParaRPr lang="en-US" dirty="0"/>
          </a:p>
        </p:txBody>
      </p:sp>
    </p:spTree>
    <p:extLst>
      <p:ext uri="{BB962C8B-B14F-4D97-AF65-F5344CB8AC3E}">
        <p14:creationId xmlns:p14="http://schemas.microsoft.com/office/powerpoint/2010/main" val="1254080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Activity </a:t>
            </a:r>
            <a:r>
              <a:rPr lang="en-US" dirty="0" err="1"/>
              <a:t>Okee-Dokee</a:t>
            </a:r>
            <a:r>
              <a:rPr lang="en-US" dirty="0"/>
              <a:t>, part two.</a:t>
            </a:r>
          </a:p>
          <a:p>
            <a:endParaRPr lang="en-US" dirty="0"/>
          </a:p>
          <a:p>
            <a:r>
              <a:rPr lang="en-US" dirty="0"/>
              <a:t>1. Make the OK sign with your index finger and thumb.  </a:t>
            </a:r>
          </a:p>
          <a:p>
            <a:r>
              <a:rPr lang="en-US" dirty="0"/>
              <a:t>2. Hold that out at arm’s length and look at a target (door knob, mark on the dry erase board or something similar)</a:t>
            </a:r>
          </a:p>
          <a:p>
            <a:r>
              <a:rPr lang="en-US" dirty="0"/>
              <a:t>3. That symbolizes your central vision.</a:t>
            </a:r>
          </a:p>
          <a:p>
            <a:r>
              <a:rPr lang="en-US" dirty="0"/>
              <a:t>4. Pull your hand back and place the OK sign on your face like one side of a pair of glasses and continue to look at your target.  What you see is your fringe visual field.</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20</a:t>
            </a:fld>
            <a:endParaRPr lang="en-US" dirty="0"/>
          </a:p>
        </p:txBody>
      </p:sp>
    </p:spTree>
    <p:extLst>
      <p:ext uri="{BB962C8B-B14F-4D97-AF65-F5344CB8AC3E}">
        <p14:creationId xmlns:p14="http://schemas.microsoft.com/office/powerpoint/2010/main" val="3769473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yellow circle represents seeing the target with your central vision. The tan represents what you see with your fringe vision.  Look at your target and see how much you can see with your fringe vision.</a:t>
            </a:r>
          </a:p>
          <a:p>
            <a:endParaRPr lang="en-US" dirty="0"/>
          </a:p>
          <a:p>
            <a:r>
              <a:rPr lang="en-US" dirty="0"/>
              <a:t>1.	Can you see the roadway?</a:t>
            </a:r>
          </a:p>
          <a:p>
            <a:r>
              <a:rPr lang="en-US" dirty="0"/>
              <a:t>2.	Can you see the white and yellow lines?</a:t>
            </a:r>
          </a:p>
          <a:p>
            <a:r>
              <a:rPr lang="en-US" dirty="0"/>
              <a:t>3.	Can you see the oncoming cars?</a:t>
            </a:r>
          </a:p>
          <a:p>
            <a:r>
              <a:rPr lang="en-US" dirty="0"/>
              <a:t>4.	Can you see the bicyclist?</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21</a:t>
            </a:fld>
            <a:endParaRPr lang="en-US" dirty="0"/>
          </a:p>
        </p:txBody>
      </p:sp>
    </p:spTree>
    <p:extLst>
      <p:ext uri="{BB962C8B-B14F-4D97-AF65-F5344CB8AC3E}">
        <p14:creationId xmlns:p14="http://schemas.microsoft.com/office/powerpoint/2010/main" val="392530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Answer: 90% of driver decision-making is based on visual cues and habits. </a:t>
            </a:r>
          </a:p>
        </p:txBody>
      </p:sp>
      <p:sp>
        <p:nvSpPr>
          <p:cNvPr id="4" name="Slide Number Placeholder 3"/>
          <p:cNvSpPr>
            <a:spLocks noGrp="1"/>
          </p:cNvSpPr>
          <p:nvPr>
            <p:ph type="sldNum" sz="quarter" idx="10"/>
          </p:nvPr>
        </p:nvSpPr>
        <p:spPr/>
        <p:txBody>
          <a:bodyPr/>
          <a:lstStyle/>
          <a:p>
            <a:fld id="{DC990CA4-AA77-874F-A2D4-777B0D2AB962}" type="slidenum">
              <a:rPr lang="en-US" smtClean="0"/>
              <a:pPr/>
              <a:t>2</a:t>
            </a:fld>
            <a:endParaRPr lang="en-US" dirty="0"/>
          </a:p>
        </p:txBody>
      </p:sp>
    </p:spTree>
    <p:extLst>
      <p:ext uri="{BB962C8B-B14F-4D97-AF65-F5344CB8AC3E}">
        <p14:creationId xmlns:p14="http://schemas.microsoft.com/office/powerpoint/2010/main" val="2546859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video with your eyes fixed on the target and see how much information you can gather by watching the video.</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22</a:t>
            </a:fld>
            <a:endParaRPr lang="en-US" dirty="0"/>
          </a:p>
        </p:txBody>
      </p:sp>
    </p:spTree>
    <p:extLst>
      <p:ext uri="{BB962C8B-B14F-4D97-AF65-F5344CB8AC3E}">
        <p14:creationId xmlns:p14="http://schemas.microsoft.com/office/powerpoint/2010/main" val="1568967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is intended to help the student see just how wide their peripheral vision is. </a:t>
            </a:r>
          </a:p>
        </p:txBody>
      </p:sp>
      <p:sp>
        <p:nvSpPr>
          <p:cNvPr id="4" name="Slide Number Placeholder 3"/>
          <p:cNvSpPr>
            <a:spLocks noGrp="1"/>
          </p:cNvSpPr>
          <p:nvPr>
            <p:ph type="sldNum" sz="quarter" idx="10"/>
          </p:nvPr>
        </p:nvSpPr>
        <p:spPr/>
        <p:txBody>
          <a:bodyPr/>
          <a:lstStyle/>
          <a:p>
            <a:fld id="{DC990CA4-AA77-874F-A2D4-777B0D2AB962}" type="slidenum">
              <a:rPr lang="en-US" smtClean="0"/>
              <a:pPr/>
              <a:t>23</a:t>
            </a:fld>
            <a:endParaRPr lang="en-US" dirty="0"/>
          </a:p>
        </p:txBody>
      </p:sp>
    </p:spTree>
    <p:extLst>
      <p:ext uri="{BB962C8B-B14F-4D97-AF65-F5344CB8AC3E}">
        <p14:creationId xmlns:p14="http://schemas.microsoft.com/office/powerpoint/2010/main" val="42163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Ninety per cent (90%) of the decisions I make while driving are because of what I see.  The vehicle control sequence of Vision, Motion and Steering Control happens because I first:</a:t>
            </a:r>
          </a:p>
          <a:p>
            <a:endParaRPr lang="en-US" dirty="0"/>
          </a:p>
          <a:p>
            <a:r>
              <a:rPr lang="en-US" dirty="0"/>
              <a:t>Find the LOS or POT blockage.</a:t>
            </a:r>
          </a:p>
          <a:p>
            <a:endParaRPr lang="en-US" dirty="0"/>
          </a:p>
          <a:p>
            <a:r>
              <a:rPr lang="en-US" dirty="0"/>
              <a:t>Solve the blockage by changing my lane position and speed and I communicate my intentions.</a:t>
            </a:r>
          </a:p>
          <a:p>
            <a:endParaRPr lang="en-US" dirty="0"/>
          </a:p>
          <a:p>
            <a:r>
              <a:rPr lang="en-US" dirty="0"/>
              <a:t>Control: I make sure that my solution still works.</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24</a:t>
            </a:fld>
            <a:endParaRPr lang="en-US" dirty="0"/>
          </a:p>
        </p:txBody>
      </p:sp>
    </p:spTree>
    <p:extLst>
      <p:ext uri="{BB962C8B-B14F-4D97-AF65-F5344CB8AC3E}">
        <p14:creationId xmlns:p14="http://schemas.microsoft.com/office/powerpoint/2010/main" val="64491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Ninety per cent (90%) of the decisions I make while driving are because of what I see.  The vehicle control sequence of Vision, Motion and Steering Control happens because I first:</a:t>
            </a:r>
          </a:p>
          <a:p>
            <a:endParaRPr lang="en-US" dirty="0"/>
          </a:p>
          <a:p>
            <a:r>
              <a:rPr lang="en-US" dirty="0"/>
              <a:t>Find the LOS or POT blockage.</a:t>
            </a:r>
          </a:p>
          <a:p>
            <a:endParaRPr lang="en-US" dirty="0"/>
          </a:p>
          <a:p>
            <a:r>
              <a:rPr lang="en-US" dirty="0"/>
              <a:t>Solve the blockage by changing my lane position and speed and I communicate my intentions.</a:t>
            </a:r>
          </a:p>
          <a:p>
            <a:endParaRPr lang="en-US" dirty="0"/>
          </a:p>
          <a:p>
            <a:r>
              <a:rPr lang="en-US" dirty="0"/>
              <a:t>Control: I make sure that my solution still works.</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25</a:t>
            </a:fld>
            <a:endParaRPr lang="en-US" dirty="0"/>
          </a:p>
        </p:txBody>
      </p:sp>
    </p:spTree>
    <p:extLst>
      <p:ext uri="{BB962C8B-B14F-4D97-AF65-F5344CB8AC3E}">
        <p14:creationId xmlns:p14="http://schemas.microsoft.com/office/powerpoint/2010/main" val="414325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show the student the four-step searching process.  </a:t>
            </a:r>
          </a:p>
          <a:p>
            <a:endParaRPr lang="en-US" dirty="0"/>
          </a:p>
          <a:p>
            <a:r>
              <a:rPr lang="en-US" dirty="0"/>
              <a:t>Let the slide animate on its own.</a:t>
            </a:r>
          </a:p>
          <a:p>
            <a:endParaRPr lang="en-US" dirty="0"/>
          </a:p>
          <a:p>
            <a:r>
              <a:rPr lang="en-US" dirty="0"/>
              <a:t>Search to the target, the targeting path, left front, and right front.  If you back the slide up you can repeat the process and the students can practice it</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26</a:t>
            </a:fld>
            <a:endParaRPr lang="en-US" dirty="0"/>
          </a:p>
        </p:txBody>
      </p:sp>
    </p:spTree>
    <p:extLst>
      <p:ext uri="{BB962C8B-B14F-4D97-AF65-F5344CB8AC3E}">
        <p14:creationId xmlns:p14="http://schemas.microsoft.com/office/powerpoint/2010/main" val="1523501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show the student the four-step searching process.  </a:t>
            </a:r>
          </a:p>
          <a:p>
            <a:endParaRPr lang="en-US" dirty="0"/>
          </a:p>
          <a:p>
            <a:r>
              <a:rPr lang="en-US" dirty="0"/>
              <a:t>Let the slide animate on its own.</a:t>
            </a:r>
          </a:p>
          <a:p>
            <a:endParaRPr lang="en-US" dirty="0"/>
          </a:p>
          <a:p>
            <a:r>
              <a:rPr lang="en-US" dirty="0"/>
              <a:t>Search to the target, the targeting path, left front, and right front.  If you back the slide up you can repeat the process and the students can practice it</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27</a:t>
            </a:fld>
            <a:endParaRPr lang="en-US" dirty="0"/>
          </a:p>
        </p:txBody>
      </p:sp>
    </p:spTree>
    <p:extLst>
      <p:ext uri="{BB962C8B-B14F-4D97-AF65-F5344CB8AC3E}">
        <p14:creationId xmlns:p14="http://schemas.microsoft.com/office/powerpoint/2010/main" val="340991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Identify the LOS-POT blockages and then decide what you are going to do with them.  Each slide has the questions on them with the answers at the bottom.  This is a good activity for students to work in groups of two or three.</a:t>
            </a:r>
          </a:p>
          <a:p>
            <a:pPr marL="228600" indent="-228600">
              <a:buAutoNum type="arabicPeriod"/>
            </a:pPr>
            <a:endParaRPr lang="en-US" baseline="0" dirty="0"/>
          </a:p>
          <a:p>
            <a:pPr marL="0" indent="0">
              <a:buNone/>
            </a:pPr>
            <a:r>
              <a:rPr lang="en-US" baseline="0" dirty="0"/>
              <a:t>Find • Solve • Control</a:t>
            </a:r>
          </a:p>
          <a:p>
            <a:pPr marL="0" indent="0">
              <a:buNone/>
            </a:pPr>
            <a:endParaRPr lang="en-US" baseline="0"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28</a:t>
            </a:fld>
            <a:endParaRPr lang="en-US" dirty="0"/>
          </a:p>
        </p:txBody>
      </p:sp>
    </p:spTree>
    <p:extLst>
      <p:ext uri="{BB962C8B-B14F-4D97-AF65-F5344CB8AC3E}">
        <p14:creationId xmlns:p14="http://schemas.microsoft.com/office/powerpoint/2010/main" val="1624108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Identify the LOS-POT blockages and then decide what you are going to do with them.  Each slide has the questions on them with the answers at the bottom.  This is a good activity for students to work in groups of two or three.</a:t>
            </a:r>
          </a:p>
          <a:p>
            <a:pPr marL="0" indent="0">
              <a:buNone/>
            </a:pPr>
            <a:endParaRPr lang="en-US" baseline="0" dirty="0"/>
          </a:p>
          <a:p>
            <a:pPr marL="0" indent="0">
              <a:buNone/>
            </a:pPr>
            <a:r>
              <a:rPr lang="en-US" baseline="0" dirty="0"/>
              <a:t>Find   •   Solve   •   Control</a:t>
            </a:r>
          </a:p>
          <a:p>
            <a:pPr marL="0" indent="0">
              <a:buNone/>
            </a:pPr>
            <a:endParaRPr lang="en-US" baseline="0"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29</a:t>
            </a:fld>
            <a:endParaRPr lang="en-US" dirty="0"/>
          </a:p>
        </p:txBody>
      </p:sp>
    </p:spTree>
    <p:extLst>
      <p:ext uri="{BB962C8B-B14F-4D97-AF65-F5344CB8AC3E}">
        <p14:creationId xmlns:p14="http://schemas.microsoft.com/office/powerpoint/2010/main" val="1624108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the LOS-POT blockages and then decide what you are going to do with them.  Each slide has the questions on them with the answers at the bottom.  This is a good activity for students to work in groups of two or three.</a:t>
            </a:r>
          </a:p>
          <a:p>
            <a:endParaRPr lang="en-US" dirty="0"/>
          </a:p>
          <a:p>
            <a:r>
              <a:rPr lang="en-US" dirty="0"/>
              <a:t>Find • Solve • Control</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30</a:t>
            </a:fld>
            <a:endParaRPr lang="en-US" dirty="0"/>
          </a:p>
        </p:txBody>
      </p:sp>
    </p:spTree>
    <p:extLst>
      <p:ext uri="{BB962C8B-B14F-4D97-AF65-F5344CB8AC3E}">
        <p14:creationId xmlns:p14="http://schemas.microsoft.com/office/powerpoint/2010/main" val="880359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the LOS-POT blockages and then decide what you are going to do with them.  Each slide has the questions on them with the answers at the bottom.  This is a good activity for students to work in groups of two or three.</a:t>
            </a:r>
          </a:p>
          <a:p>
            <a:endParaRPr lang="en-US" dirty="0"/>
          </a:p>
          <a:p>
            <a:r>
              <a:rPr lang="en-US" dirty="0"/>
              <a:t>Find • Solve • Control</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31</a:t>
            </a:fld>
            <a:endParaRPr lang="en-US" dirty="0"/>
          </a:p>
        </p:txBody>
      </p:sp>
    </p:spTree>
    <p:extLst>
      <p:ext uri="{BB962C8B-B14F-4D97-AF65-F5344CB8AC3E}">
        <p14:creationId xmlns:p14="http://schemas.microsoft.com/office/powerpoint/2010/main" val="246695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a:t>
            </a:r>
          </a:p>
        </p:txBody>
      </p:sp>
      <p:sp>
        <p:nvSpPr>
          <p:cNvPr id="4" name="Slide Number Placeholder 3"/>
          <p:cNvSpPr>
            <a:spLocks noGrp="1"/>
          </p:cNvSpPr>
          <p:nvPr>
            <p:ph type="sldNum" sz="quarter" idx="10"/>
          </p:nvPr>
        </p:nvSpPr>
        <p:spPr/>
        <p:txBody>
          <a:bodyPr/>
          <a:lstStyle/>
          <a:p>
            <a:fld id="{DC990CA4-AA77-874F-A2D4-777B0D2AB962}" type="slidenum">
              <a:rPr lang="en-US" smtClean="0"/>
              <a:pPr/>
              <a:t>3</a:t>
            </a:fld>
            <a:endParaRPr lang="en-US" dirty="0"/>
          </a:p>
        </p:txBody>
      </p:sp>
    </p:spTree>
    <p:extLst>
      <p:ext uri="{BB962C8B-B14F-4D97-AF65-F5344CB8AC3E}">
        <p14:creationId xmlns:p14="http://schemas.microsoft.com/office/powerpoint/2010/main" val="270128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Driving is not a static process.  These videos have the student scan a video of a car driving down a street in a neighborhood.  The car stops for some reason and as the car is there a young boy runs across the street in front of the car.  </a:t>
            </a:r>
          </a:p>
          <a:p>
            <a:endParaRPr lang="en-US" dirty="0"/>
          </a:p>
          <a:p>
            <a:r>
              <a:rPr lang="en-US" dirty="0"/>
              <a:t>Slide 36 has the discussion question you can ask the students and then repeat the activity by watching the video over again on slide 37.</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32</a:t>
            </a:fld>
            <a:endParaRPr lang="en-US" dirty="0"/>
          </a:p>
        </p:txBody>
      </p:sp>
    </p:spTree>
    <p:extLst>
      <p:ext uri="{BB962C8B-B14F-4D97-AF65-F5344CB8AC3E}">
        <p14:creationId xmlns:p14="http://schemas.microsoft.com/office/powerpoint/2010/main" val="2864110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Driving is not a static process.  These videos have the student scan a video of a car driving down a street in a neighborhood.  The car stops for some reason and while the car is stopped a young boy runs across the street in front of the car.  </a:t>
            </a:r>
          </a:p>
          <a:p>
            <a:endParaRPr lang="en-US" dirty="0"/>
          </a:p>
          <a:p>
            <a:r>
              <a:rPr lang="en-US" dirty="0"/>
              <a:t>Slide 36 has the discussion question you can ask the students and then repeat the activity by watching the video over again on slide 37.</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33</a:t>
            </a:fld>
            <a:endParaRPr lang="en-US" dirty="0"/>
          </a:p>
        </p:txBody>
      </p:sp>
    </p:spTree>
    <p:extLst>
      <p:ext uri="{BB962C8B-B14F-4D97-AF65-F5344CB8AC3E}">
        <p14:creationId xmlns:p14="http://schemas.microsoft.com/office/powerpoint/2010/main" val="3749954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34</a:t>
            </a:fld>
            <a:endParaRPr lang="en-US" dirty="0"/>
          </a:p>
        </p:txBody>
      </p:sp>
    </p:spTree>
    <p:extLst>
      <p:ext uri="{BB962C8B-B14F-4D97-AF65-F5344CB8AC3E}">
        <p14:creationId xmlns:p14="http://schemas.microsoft.com/office/powerpoint/2010/main" val="2110899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p:txBody>
      </p:sp>
      <p:sp>
        <p:nvSpPr>
          <p:cNvPr id="4" name="Slide Number Placeholder 3"/>
          <p:cNvSpPr>
            <a:spLocks noGrp="1"/>
          </p:cNvSpPr>
          <p:nvPr>
            <p:ph type="sldNum" sz="quarter" idx="10"/>
          </p:nvPr>
        </p:nvSpPr>
        <p:spPr/>
        <p:txBody>
          <a:bodyPr/>
          <a:lstStyle/>
          <a:p>
            <a:fld id="{DC990CA4-AA77-874F-A2D4-777B0D2AB962}" type="slidenum">
              <a:rPr lang="en-US" smtClean="0"/>
              <a:pPr/>
              <a:t>35</a:t>
            </a:fld>
            <a:endParaRPr lang="en-US" dirty="0"/>
          </a:p>
        </p:txBody>
      </p:sp>
    </p:spTree>
    <p:extLst>
      <p:ext uri="{BB962C8B-B14F-4D97-AF65-F5344CB8AC3E}">
        <p14:creationId xmlns:p14="http://schemas.microsoft.com/office/powerpoint/2010/main" val="424736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I deal with vision issues and how do I solve them?  This is a great student-centered activity and lets the students work in groups to:</a:t>
            </a:r>
          </a:p>
          <a:p>
            <a:endParaRPr lang="en-US" dirty="0"/>
          </a:p>
          <a:p>
            <a:r>
              <a:rPr lang="en-US" dirty="0"/>
              <a:t>1.	Identify the problem</a:t>
            </a:r>
          </a:p>
          <a:p>
            <a:r>
              <a:rPr lang="en-US" dirty="0"/>
              <a:t>2.	Propose a solution</a:t>
            </a:r>
          </a:p>
          <a:p>
            <a:r>
              <a:rPr lang="en-US" dirty="0"/>
              <a:t>3.	Have a class discussion sharing their outcomes.</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36</a:t>
            </a:fld>
            <a:endParaRPr lang="en-US" dirty="0"/>
          </a:p>
        </p:txBody>
      </p:sp>
    </p:spTree>
    <p:extLst>
      <p:ext uri="{BB962C8B-B14F-4D97-AF65-F5344CB8AC3E}">
        <p14:creationId xmlns:p14="http://schemas.microsoft.com/office/powerpoint/2010/main" val="2179572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I deal with vision issues and how do I solve them?  This is a great student-centered activity and lets the students work in groups to:</a:t>
            </a:r>
          </a:p>
          <a:p>
            <a:endParaRPr lang="en-US" dirty="0"/>
          </a:p>
          <a:p>
            <a:r>
              <a:rPr lang="en-US" dirty="0"/>
              <a:t>1.	Identify the problem</a:t>
            </a:r>
          </a:p>
          <a:p>
            <a:r>
              <a:rPr lang="en-US" dirty="0"/>
              <a:t>2.	Propose a solution</a:t>
            </a:r>
          </a:p>
          <a:p>
            <a:r>
              <a:rPr lang="en-US" dirty="0"/>
              <a:t>3.	Have a class discussion sharing their outcomes.</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37</a:t>
            </a:fld>
            <a:endParaRPr lang="en-US" dirty="0"/>
          </a:p>
        </p:txBody>
      </p:sp>
    </p:spTree>
    <p:extLst>
      <p:ext uri="{BB962C8B-B14F-4D97-AF65-F5344CB8AC3E}">
        <p14:creationId xmlns:p14="http://schemas.microsoft.com/office/powerpoint/2010/main" val="3437430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Problem</a:t>
            </a:r>
            <a:endParaRPr lang="en-US" dirty="0"/>
          </a:p>
          <a:p>
            <a:r>
              <a:rPr lang="en-US" dirty="0"/>
              <a:t>Windshield has streaks of mud and road debris smudged by the wiper blades.  Road is wet and will only continue to put water and dirt on my windshield.</a:t>
            </a:r>
          </a:p>
          <a:p>
            <a:endParaRPr lang="en-US" dirty="0"/>
          </a:p>
          <a:p>
            <a:r>
              <a:rPr lang="en-US" b="1" dirty="0"/>
              <a:t>Solution</a:t>
            </a:r>
          </a:p>
          <a:p>
            <a:r>
              <a:rPr lang="en-US" dirty="0"/>
              <a:t>Use windshield washer to clean window.  If washer does not clean window. stop and clean it at a service station.  Fill the washer reservoir with an antifreeze washer fluid and possibly change the wiper blades.</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38</a:t>
            </a:fld>
            <a:endParaRPr lang="en-US" dirty="0"/>
          </a:p>
        </p:txBody>
      </p:sp>
    </p:spTree>
    <p:extLst>
      <p:ext uri="{BB962C8B-B14F-4D97-AF65-F5344CB8AC3E}">
        <p14:creationId xmlns:p14="http://schemas.microsoft.com/office/powerpoint/2010/main" val="1330626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Problem</a:t>
            </a:r>
            <a:endParaRPr lang="en-US" dirty="0"/>
          </a:p>
          <a:p>
            <a:r>
              <a:rPr lang="en-US" dirty="0"/>
              <a:t>View of the road is blocked by the snow bank and I don’t have a clear view of the road to safely turn onto the highway.</a:t>
            </a:r>
          </a:p>
          <a:p>
            <a:endParaRPr lang="en-US" dirty="0"/>
          </a:p>
          <a:p>
            <a:r>
              <a:rPr lang="en-US" b="1" dirty="0"/>
              <a:t>Solution</a:t>
            </a:r>
            <a:endParaRPr lang="en-US" dirty="0"/>
          </a:p>
          <a:p>
            <a:r>
              <a:rPr lang="en-US" dirty="0"/>
              <a:t>Check your front zone, use your forward reference point to move to the edge of the road and stop.  Scan the road for traffic and go when safe.</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39</a:t>
            </a:fld>
            <a:endParaRPr lang="en-US" dirty="0"/>
          </a:p>
        </p:txBody>
      </p:sp>
    </p:spTree>
    <p:extLst>
      <p:ext uri="{BB962C8B-B14F-4D97-AF65-F5344CB8AC3E}">
        <p14:creationId xmlns:p14="http://schemas.microsoft.com/office/powerpoint/2010/main" val="106057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Problem</a:t>
            </a:r>
          </a:p>
          <a:p>
            <a:r>
              <a:rPr lang="en-US" dirty="0"/>
              <a:t>Stopped bus blocks my view of road ahead.</a:t>
            </a:r>
          </a:p>
          <a:p>
            <a:endParaRPr lang="en-US" dirty="0"/>
          </a:p>
          <a:p>
            <a:r>
              <a:rPr lang="en-US" b="1" dirty="0"/>
              <a:t>Solution</a:t>
            </a:r>
          </a:p>
          <a:p>
            <a:r>
              <a:rPr lang="en-US" dirty="0"/>
              <a:t>Anticipate that a bus with brake lights on is going to stop.  If you can, change lanes and open up your LOS.  If you can’t, make sure to stop far enough behind the bus to see the back tires touching the pavement to open your LOS and to give you room to maneuver around the bus in case the driver is taking a break.</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40</a:t>
            </a:fld>
            <a:endParaRPr lang="en-US" dirty="0"/>
          </a:p>
        </p:txBody>
      </p:sp>
    </p:spTree>
    <p:extLst>
      <p:ext uri="{BB962C8B-B14F-4D97-AF65-F5344CB8AC3E}">
        <p14:creationId xmlns:p14="http://schemas.microsoft.com/office/powerpoint/2010/main" val="3998366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Problem</a:t>
            </a:r>
          </a:p>
          <a:p>
            <a:r>
              <a:rPr lang="en-US" dirty="0"/>
              <a:t>Sun glare makes it difficult to see ahead.</a:t>
            </a:r>
          </a:p>
          <a:p>
            <a:endParaRPr lang="en-US" dirty="0"/>
          </a:p>
          <a:p>
            <a:r>
              <a:rPr lang="en-US" b="1" dirty="0"/>
              <a:t>Solution</a:t>
            </a:r>
          </a:p>
          <a:p>
            <a:r>
              <a:rPr lang="en-US" dirty="0"/>
              <a:t>Anticipate that you will have sunny days in Montana and that you should: clean the windows to reduce glare, have sunglasses handy, use the visor to reduce direct glare and look to the right edge of the roadway to minimize the effect of the glare on your vision.</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41</a:t>
            </a:fld>
            <a:endParaRPr lang="en-US" dirty="0"/>
          </a:p>
        </p:txBody>
      </p:sp>
    </p:spTree>
    <p:extLst>
      <p:ext uri="{BB962C8B-B14F-4D97-AF65-F5344CB8AC3E}">
        <p14:creationId xmlns:p14="http://schemas.microsoft.com/office/powerpoint/2010/main" val="239012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Vision Activities Overview</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pPr lvl="0"/>
            <a:r>
              <a:rPr lang="en-US" sz="1200" kern="1200" dirty="0">
                <a:solidFill>
                  <a:schemeClr val="tx1"/>
                </a:solidFill>
                <a:effectLst/>
                <a:latin typeface="+mn-lt"/>
                <a:ea typeface="+mn-ea"/>
                <a:cs typeface="+mn-cs"/>
              </a:rPr>
              <a:t>Short Presentations</a:t>
            </a:r>
          </a:p>
          <a:p>
            <a:pPr lvl="0"/>
            <a:r>
              <a:rPr lang="en-US" sz="1200" kern="1200" dirty="0">
                <a:solidFill>
                  <a:schemeClr val="tx1"/>
                </a:solidFill>
                <a:effectLst/>
                <a:latin typeface="+mn-lt"/>
                <a:ea typeface="+mn-ea"/>
                <a:cs typeface="+mn-cs"/>
              </a:rPr>
              <a:t>Short Readings</a:t>
            </a:r>
          </a:p>
          <a:p>
            <a:pPr lvl="0"/>
            <a:r>
              <a:rPr lang="en-US" sz="1200" kern="1200" dirty="0">
                <a:solidFill>
                  <a:schemeClr val="tx1"/>
                </a:solidFill>
                <a:effectLst/>
                <a:latin typeface="+mn-lt"/>
                <a:ea typeface="+mn-ea"/>
                <a:cs typeface="+mn-cs"/>
              </a:rPr>
              <a:t>Problem-solving Activities</a:t>
            </a:r>
          </a:p>
          <a:p>
            <a:pPr lvl="0"/>
            <a:r>
              <a:rPr lang="en-US" sz="1200" kern="1200" dirty="0">
                <a:solidFill>
                  <a:schemeClr val="tx1"/>
                </a:solidFill>
                <a:effectLst/>
                <a:latin typeface="+mn-lt"/>
                <a:ea typeface="+mn-ea"/>
                <a:cs typeface="+mn-cs"/>
              </a:rPr>
              <a:t>Student-centered Activities (PEPs)</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4</a:t>
            </a:fld>
            <a:endParaRPr lang="en-US" dirty="0"/>
          </a:p>
        </p:txBody>
      </p:sp>
    </p:spTree>
    <p:extLst>
      <p:ext uri="{BB962C8B-B14F-4D97-AF65-F5344CB8AC3E}">
        <p14:creationId xmlns:p14="http://schemas.microsoft.com/office/powerpoint/2010/main" val="4079795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Problem</a:t>
            </a:r>
          </a:p>
          <a:p>
            <a:r>
              <a:rPr lang="en-US" dirty="0"/>
              <a:t>Fog limits my ability to see others and to judge distance effectively.  It reduces my color vision and the contrast between the background and the cars and people I am searching for. It also reduces my depth perception and makes things look further away than they really are.</a:t>
            </a:r>
          </a:p>
          <a:p>
            <a:endParaRPr lang="en-US" dirty="0"/>
          </a:p>
          <a:p>
            <a:r>
              <a:rPr lang="en-US" b="1" dirty="0"/>
              <a:t>Solution</a:t>
            </a:r>
            <a:r>
              <a:rPr lang="en-US" dirty="0"/>
              <a:t>	</a:t>
            </a:r>
          </a:p>
          <a:p>
            <a:r>
              <a:rPr lang="en-US" dirty="0"/>
              <a:t>Clean windows, use your headlights so others will see you, increase following distance, scan more than once when entering traffic and realize that cars may be closer than you think, so allow a little longer space to execute a merge or enter traffic.</a:t>
            </a:r>
          </a:p>
        </p:txBody>
      </p:sp>
      <p:sp>
        <p:nvSpPr>
          <p:cNvPr id="4" name="Slide Number Placeholder 3"/>
          <p:cNvSpPr>
            <a:spLocks noGrp="1"/>
          </p:cNvSpPr>
          <p:nvPr>
            <p:ph type="sldNum" sz="quarter" idx="10"/>
          </p:nvPr>
        </p:nvSpPr>
        <p:spPr/>
        <p:txBody>
          <a:bodyPr/>
          <a:lstStyle/>
          <a:p>
            <a:fld id="{DC990CA4-AA77-874F-A2D4-777B0D2AB962}" type="slidenum">
              <a:rPr lang="en-US" smtClean="0"/>
              <a:pPr/>
              <a:t>42</a:t>
            </a:fld>
            <a:endParaRPr lang="en-US" dirty="0"/>
          </a:p>
        </p:txBody>
      </p:sp>
    </p:spTree>
    <p:extLst>
      <p:ext uri="{BB962C8B-B14F-4D97-AF65-F5344CB8AC3E}">
        <p14:creationId xmlns:p14="http://schemas.microsoft.com/office/powerpoint/2010/main" val="3712653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a:t>
            </a:r>
          </a:p>
          <a:p>
            <a:endParaRPr lang="en-US" b="1" dirty="0"/>
          </a:p>
          <a:p>
            <a:r>
              <a:rPr lang="en-US" b="1" dirty="0"/>
              <a:t>Vision Problem</a:t>
            </a:r>
          </a:p>
          <a:p>
            <a:r>
              <a:rPr lang="en-US" dirty="0"/>
              <a:t>Dust blowing across road is similar to fog.  It limits my ability to see very far in the dust storm.</a:t>
            </a:r>
          </a:p>
          <a:p>
            <a:endParaRPr lang="en-US" dirty="0"/>
          </a:p>
          <a:p>
            <a:r>
              <a:rPr lang="en-US" b="1" dirty="0"/>
              <a:t>Solution</a:t>
            </a:r>
          </a:p>
          <a:p>
            <a:r>
              <a:rPr lang="en-US" dirty="0"/>
              <a:t>Clean windows, use your headlights so others will see you, increase your following distance and anticipate that others might stop unexpectedly or turn in front of you.</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43</a:t>
            </a:fld>
            <a:endParaRPr lang="en-US" dirty="0"/>
          </a:p>
        </p:txBody>
      </p:sp>
    </p:spTree>
    <p:extLst>
      <p:ext uri="{BB962C8B-B14F-4D97-AF65-F5344CB8AC3E}">
        <p14:creationId xmlns:p14="http://schemas.microsoft.com/office/powerpoint/2010/main" val="2042629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Problem</a:t>
            </a:r>
          </a:p>
          <a:p>
            <a:r>
              <a:rPr lang="en-US" dirty="0"/>
              <a:t>Frost on the windows.  Scraping a small port-hole to see out still limits my vision and spraying water on my windows causes them to freeze and block my view.</a:t>
            </a:r>
          </a:p>
          <a:p>
            <a:endParaRPr lang="en-US" dirty="0"/>
          </a:p>
          <a:p>
            <a:r>
              <a:rPr lang="en-US" b="1" dirty="0"/>
              <a:t>Solution</a:t>
            </a:r>
          </a:p>
          <a:p>
            <a:r>
              <a:rPr lang="en-US" dirty="0"/>
              <a:t>Scrape the entire window and run the defroster on high until the window is clear.  Remember that you have to have a complete view of the roadway in order to make informed driving decisions and the risk of hitting someone increases drastically with such limited visibility.</a:t>
            </a:r>
          </a:p>
        </p:txBody>
      </p:sp>
      <p:sp>
        <p:nvSpPr>
          <p:cNvPr id="4" name="Slide Number Placeholder 3"/>
          <p:cNvSpPr>
            <a:spLocks noGrp="1"/>
          </p:cNvSpPr>
          <p:nvPr>
            <p:ph type="sldNum" sz="quarter" idx="10"/>
          </p:nvPr>
        </p:nvSpPr>
        <p:spPr/>
        <p:txBody>
          <a:bodyPr/>
          <a:lstStyle/>
          <a:p>
            <a:fld id="{DC990CA4-AA77-874F-A2D4-777B0D2AB962}" type="slidenum">
              <a:rPr lang="en-US" smtClean="0"/>
              <a:pPr/>
              <a:t>44</a:t>
            </a:fld>
            <a:endParaRPr lang="en-US" dirty="0"/>
          </a:p>
        </p:txBody>
      </p:sp>
    </p:spTree>
    <p:extLst>
      <p:ext uri="{BB962C8B-B14F-4D97-AF65-F5344CB8AC3E}">
        <p14:creationId xmlns:p14="http://schemas.microsoft.com/office/powerpoint/2010/main" val="675441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Problem</a:t>
            </a:r>
          </a:p>
          <a:p>
            <a:r>
              <a:rPr lang="en-US" dirty="0"/>
              <a:t>Frost on the windows.  Scraping a small port-hole to see out still limits my vision and spraying water on my windows causes them to freeze and block my view.</a:t>
            </a:r>
          </a:p>
          <a:p>
            <a:endParaRPr lang="en-US" dirty="0"/>
          </a:p>
          <a:p>
            <a:r>
              <a:rPr lang="en-US" b="1" dirty="0"/>
              <a:t>Solution</a:t>
            </a:r>
          </a:p>
          <a:p>
            <a:r>
              <a:rPr lang="en-US" dirty="0"/>
              <a:t>Scrape the entire window and run the defroster on high until the window is clear.  Remember that you have to have a complete view of the roadway in order to make informed driving decisions and the risk of hitting someone increases drastically with such limited visibility.</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45</a:t>
            </a:fld>
            <a:endParaRPr lang="en-US" dirty="0"/>
          </a:p>
        </p:txBody>
      </p:sp>
    </p:spTree>
    <p:extLst>
      <p:ext uri="{BB962C8B-B14F-4D97-AF65-F5344CB8AC3E}">
        <p14:creationId xmlns:p14="http://schemas.microsoft.com/office/powerpoint/2010/main" val="1292453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Vision Problem</a:t>
            </a:r>
          </a:p>
          <a:p>
            <a:r>
              <a:rPr lang="en-US" dirty="0"/>
              <a:t>Frost on the windows.  Scraping a small port-hole to see out still limits my vision and spraying water on my windows causes them to freeze and block my view.</a:t>
            </a:r>
          </a:p>
          <a:p>
            <a:endParaRPr lang="en-US" dirty="0"/>
          </a:p>
          <a:p>
            <a:r>
              <a:rPr lang="en-US" b="1" dirty="0"/>
              <a:t>Solution</a:t>
            </a:r>
          </a:p>
          <a:p>
            <a:r>
              <a:rPr lang="en-US" dirty="0"/>
              <a:t>Scrape the entire window and run the defroster on high until the window is clear.  Remember that you have to have a complete view of the roadway in order to make informed driving decisions and the risk of hitting someone increases drastically with such limited visibility.</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46</a:t>
            </a:fld>
            <a:endParaRPr lang="en-US" dirty="0"/>
          </a:p>
        </p:txBody>
      </p:sp>
    </p:spTree>
    <p:extLst>
      <p:ext uri="{BB962C8B-B14F-4D97-AF65-F5344CB8AC3E}">
        <p14:creationId xmlns:p14="http://schemas.microsoft.com/office/powerpoint/2010/main" val="1274866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increase speed I reduce my ability to gather critical information.  It takes time to see because our eyes have to stop briefly to allow the information to be gathered and processed.  </a:t>
            </a:r>
          </a:p>
          <a:p>
            <a:endParaRPr lang="en-US" dirty="0"/>
          </a:p>
          <a:p>
            <a:r>
              <a:rPr lang="en-US" dirty="0"/>
              <a:t>That’s because I can’t move my eyes fast enough to collect all the data that is passing by.  I narrow my visual field to avoid developing eye fatigue. </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47</a:t>
            </a:fld>
            <a:endParaRPr lang="en-US" dirty="0"/>
          </a:p>
        </p:txBody>
      </p:sp>
    </p:spTree>
    <p:extLst>
      <p:ext uri="{BB962C8B-B14F-4D97-AF65-F5344CB8AC3E}">
        <p14:creationId xmlns:p14="http://schemas.microsoft.com/office/powerpoint/2010/main" val="4166732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go 37 feet per second if I travel at 25 MPH.</a:t>
            </a:r>
          </a:p>
          <a:p>
            <a:r>
              <a:rPr lang="en-US" dirty="0"/>
              <a:t>If it takes 3/10 of a second to “see” something then I will travel 11 feet each time my eyes pause to gather information.  </a:t>
            </a:r>
          </a:p>
          <a:p>
            <a:endParaRPr lang="en-US" dirty="0"/>
          </a:p>
          <a:p>
            <a:r>
              <a:rPr lang="en-US" dirty="0"/>
              <a:t>I go 105 feet per second if I travel 70 miles per hour.  I go 35 feet every time my eyes pause to gather information. </a:t>
            </a:r>
          </a:p>
        </p:txBody>
      </p:sp>
      <p:sp>
        <p:nvSpPr>
          <p:cNvPr id="4" name="Slide Number Placeholder 3"/>
          <p:cNvSpPr>
            <a:spLocks noGrp="1"/>
          </p:cNvSpPr>
          <p:nvPr>
            <p:ph type="sldNum" sz="quarter" idx="10"/>
          </p:nvPr>
        </p:nvSpPr>
        <p:spPr/>
        <p:txBody>
          <a:bodyPr/>
          <a:lstStyle/>
          <a:p>
            <a:fld id="{DC990CA4-AA77-874F-A2D4-777B0D2AB962}" type="slidenum">
              <a:rPr lang="en-US" smtClean="0"/>
              <a:pPr/>
              <a:t>48</a:t>
            </a:fld>
            <a:endParaRPr lang="en-US" dirty="0"/>
          </a:p>
        </p:txBody>
      </p:sp>
    </p:spTree>
    <p:extLst>
      <p:ext uri="{BB962C8B-B14F-4D97-AF65-F5344CB8AC3E}">
        <p14:creationId xmlns:p14="http://schemas.microsoft.com/office/powerpoint/2010/main" val="3205863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What do you see when you scan this photo which simulates going at a speed of 25 mph?</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49</a:t>
            </a:fld>
            <a:endParaRPr lang="en-US" dirty="0"/>
          </a:p>
        </p:txBody>
      </p:sp>
    </p:spTree>
    <p:extLst>
      <p:ext uri="{BB962C8B-B14F-4D97-AF65-F5344CB8AC3E}">
        <p14:creationId xmlns:p14="http://schemas.microsoft.com/office/powerpoint/2010/main" val="221992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p>
          <a:p>
            <a:pPr>
              <a:lnSpc>
                <a:spcPct val="150000"/>
              </a:lnSpc>
            </a:pPr>
            <a:r>
              <a:rPr lang="en-US" dirty="0"/>
              <a:t>•	Visual Field Shrinks to the size of the clear area</a:t>
            </a:r>
          </a:p>
          <a:p>
            <a:pPr>
              <a:lnSpc>
                <a:spcPct val="150000"/>
              </a:lnSpc>
            </a:pPr>
            <a:r>
              <a:rPr lang="en-US" dirty="0"/>
              <a:t>•	Information about other users and LP is less</a:t>
            </a:r>
          </a:p>
          <a:p>
            <a:pPr>
              <a:lnSpc>
                <a:spcPct val="150000"/>
              </a:lnSpc>
            </a:pPr>
            <a:r>
              <a:rPr lang="en-US" dirty="0"/>
              <a:t>•	Ability to detect LOS and POTs is reduced</a:t>
            </a:r>
          </a:p>
          <a:p>
            <a:pPr>
              <a:lnSpc>
                <a:spcPct val="150000"/>
              </a:lnSpc>
            </a:pPr>
            <a:r>
              <a:rPr lang="en-US" dirty="0"/>
              <a:t>•	NOTICE HOW MUCH YOU MISS!!!</a:t>
            </a:r>
          </a:p>
        </p:txBody>
      </p:sp>
      <p:sp>
        <p:nvSpPr>
          <p:cNvPr id="4" name="Slide Number Placeholder 3"/>
          <p:cNvSpPr>
            <a:spLocks noGrp="1"/>
          </p:cNvSpPr>
          <p:nvPr>
            <p:ph type="sldNum" sz="quarter" idx="10"/>
          </p:nvPr>
        </p:nvSpPr>
        <p:spPr/>
        <p:txBody>
          <a:bodyPr/>
          <a:lstStyle/>
          <a:p>
            <a:fld id="{DC990CA4-AA77-874F-A2D4-777B0D2AB962}" type="slidenum">
              <a:rPr lang="en-US" smtClean="0"/>
              <a:pPr/>
              <a:t>50</a:t>
            </a:fld>
            <a:endParaRPr lang="en-US" dirty="0"/>
          </a:p>
        </p:txBody>
      </p:sp>
    </p:spTree>
    <p:extLst>
      <p:ext uri="{BB962C8B-B14F-4D97-AF65-F5344CB8AC3E}">
        <p14:creationId xmlns:p14="http://schemas.microsoft.com/office/powerpoint/2010/main" val="61179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slide that introduces the idea that good vision control is a result of developing good habits.</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51</a:t>
            </a:fld>
            <a:endParaRPr lang="en-US" dirty="0"/>
          </a:p>
        </p:txBody>
      </p:sp>
    </p:spTree>
    <p:extLst>
      <p:ext uri="{BB962C8B-B14F-4D97-AF65-F5344CB8AC3E}">
        <p14:creationId xmlns:p14="http://schemas.microsoft.com/office/powerpoint/2010/main" val="139497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ask the following questions.</a:t>
            </a:r>
          </a:p>
          <a:p>
            <a:endParaRPr lang="en-US" dirty="0"/>
          </a:p>
          <a:p>
            <a:r>
              <a:rPr lang="en-US" dirty="0"/>
              <a:t>1.	What are the parts of vision?</a:t>
            </a:r>
          </a:p>
          <a:p>
            <a:r>
              <a:rPr lang="en-US" dirty="0"/>
              <a:t>2.	How do they work with each other to see?</a:t>
            </a:r>
          </a:p>
          <a:p>
            <a:r>
              <a:rPr lang="en-US" dirty="0"/>
              <a:t>3.	What is the role of the eyes?</a:t>
            </a:r>
          </a:p>
          <a:p>
            <a:r>
              <a:rPr lang="en-US" dirty="0"/>
              <a:t>4.	What kind of data do the eyes collect?</a:t>
            </a:r>
          </a:p>
          <a:p>
            <a:r>
              <a:rPr lang="en-US" dirty="0"/>
              <a:t>5.	How does what I see get to the brain?</a:t>
            </a:r>
          </a:p>
          <a:p>
            <a:r>
              <a:rPr lang="en-US" dirty="0"/>
              <a:t>6.	What does the brain do with the things I see once it gets there?</a:t>
            </a:r>
          </a:p>
          <a:p>
            <a:r>
              <a:rPr lang="en-US" dirty="0"/>
              <a:t>7.	How do I perceive what I have seen so that I can understand what it means in the context of my world?</a:t>
            </a:r>
          </a:p>
          <a:p>
            <a:endParaRPr lang="en-US" dirty="0"/>
          </a:p>
          <a:p>
            <a:r>
              <a:rPr lang="en-US" dirty="0"/>
              <a:t>Read the Fact Sheet </a:t>
            </a:r>
            <a:r>
              <a:rPr lang="en-US" b="1" i="1" dirty="0"/>
              <a:t>Vision is a Process </a:t>
            </a:r>
            <a:r>
              <a:rPr lang="en-US" dirty="0"/>
              <a:t>for this module to gain a fuller understanding of visual processing and perception.</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5</a:t>
            </a:fld>
            <a:endParaRPr lang="en-US" dirty="0"/>
          </a:p>
        </p:txBody>
      </p:sp>
    </p:spTree>
    <p:extLst>
      <p:ext uri="{BB962C8B-B14F-4D97-AF65-F5344CB8AC3E}">
        <p14:creationId xmlns:p14="http://schemas.microsoft.com/office/powerpoint/2010/main" val="440694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Strategies</a:t>
            </a:r>
            <a:r>
              <a:rPr lang="en-US" baseline="0" dirty="0"/>
              <a:t> for Developing Good Driving Habits and Effective Vehicle Control</a:t>
            </a:r>
            <a:endParaRPr lang="en-US" dirty="0"/>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52</a:t>
            </a:fld>
            <a:endParaRPr lang="en-US" dirty="0"/>
          </a:p>
        </p:txBody>
      </p:sp>
    </p:spTree>
    <p:extLst>
      <p:ext uri="{BB962C8B-B14F-4D97-AF65-F5344CB8AC3E}">
        <p14:creationId xmlns:p14="http://schemas.microsoft.com/office/powerpoint/2010/main" val="3291675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Describes the process of habit development.  The </a:t>
            </a:r>
            <a:r>
              <a:rPr lang="en-US" b="0" i="0" dirty="0">
                <a:solidFill>
                  <a:srgbClr val="CC0066"/>
                </a:solidFill>
              </a:rPr>
              <a:t>Habits Fact Sheet </a:t>
            </a:r>
            <a:r>
              <a:rPr lang="en-US" dirty="0"/>
              <a:t>covers these principles in detail and would be good homework for students to look over and come to class prepared for a discussion the next day.</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53</a:t>
            </a:fld>
            <a:endParaRPr lang="en-US" dirty="0"/>
          </a:p>
        </p:txBody>
      </p:sp>
    </p:spTree>
    <p:extLst>
      <p:ext uri="{BB962C8B-B14F-4D97-AF65-F5344CB8AC3E}">
        <p14:creationId xmlns:p14="http://schemas.microsoft.com/office/powerpoint/2010/main" val="1955774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Describes the process of habit development.  The Mod Five Habits Fact Sheet covers these principles in detail and would be good homework for students to look over and come to class prepared for a discussion the next day.</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54</a:t>
            </a:fld>
            <a:endParaRPr lang="en-US" dirty="0"/>
          </a:p>
        </p:txBody>
      </p:sp>
    </p:spTree>
    <p:extLst>
      <p:ext uri="{BB962C8B-B14F-4D97-AF65-F5344CB8AC3E}">
        <p14:creationId xmlns:p14="http://schemas.microsoft.com/office/powerpoint/2010/main" val="3844135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us drive at some level of performance.  Each level is described and questions you may want to ask are:</a:t>
            </a:r>
          </a:p>
          <a:p>
            <a:pPr marL="228600" indent="-228600">
              <a:buFont typeface="+mj-lt"/>
              <a:buAutoNum type="arabicPeriod"/>
            </a:pPr>
            <a:r>
              <a:rPr lang="en-US" dirty="0"/>
              <a:t>What level do you think you drive at?</a:t>
            </a:r>
          </a:p>
          <a:p>
            <a:pPr marL="228600" indent="-228600">
              <a:buFont typeface="+mj-lt"/>
              <a:buAutoNum type="arabicPeriod"/>
            </a:pPr>
            <a:r>
              <a:rPr lang="en-US" dirty="0"/>
              <a:t>Where do you think your parents drive at?</a:t>
            </a:r>
          </a:p>
          <a:p>
            <a:pPr marL="228600" indent="-228600">
              <a:buFont typeface="+mj-lt"/>
              <a:buAutoNum type="arabicPeriod"/>
            </a:pPr>
            <a:r>
              <a:rPr lang="en-US" dirty="0"/>
              <a:t>What levels do you think you are able to learn new ideas, attitudes, and skills? Why do you think that is?</a:t>
            </a:r>
          </a:p>
          <a:p>
            <a:pPr marL="228600" indent="-228600">
              <a:buFont typeface="+mj-lt"/>
              <a:buAutoNum type="arabicPeriod"/>
            </a:pPr>
            <a:r>
              <a:rPr lang="en-US" dirty="0"/>
              <a:t>What do you want to do with what you have learned today?  Do you think you can change your driving even if you have been driving for a long time?</a:t>
            </a:r>
          </a:p>
          <a:p>
            <a:pPr marL="228600" indent="-228600">
              <a:buFont typeface="+mj-lt"/>
              <a:buAutoNum type="arabicPeriod"/>
            </a:pPr>
            <a:r>
              <a:rPr lang="en-US" dirty="0"/>
              <a:t>If</a:t>
            </a:r>
            <a:r>
              <a:rPr lang="en-US" baseline="0" dirty="0"/>
              <a:t> </a:t>
            </a:r>
            <a:r>
              <a:rPr lang="en-US" dirty="0"/>
              <a:t>you want to be a good driver, what do you have to do?</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55</a:t>
            </a:fld>
            <a:endParaRPr lang="en-US" dirty="0"/>
          </a:p>
        </p:txBody>
      </p:sp>
    </p:spTree>
    <p:extLst>
      <p:ext uri="{BB962C8B-B14F-4D97-AF65-F5344CB8AC3E}">
        <p14:creationId xmlns:p14="http://schemas.microsoft.com/office/powerpoint/2010/main" val="2280951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56</a:t>
            </a:fld>
            <a:endParaRPr lang="en-US" dirty="0"/>
          </a:p>
        </p:txBody>
      </p:sp>
    </p:spTree>
    <p:extLst>
      <p:ext uri="{BB962C8B-B14F-4D97-AF65-F5344CB8AC3E}">
        <p14:creationId xmlns:p14="http://schemas.microsoft.com/office/powerpoint/2010/main" val="235867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57</a:t>
            </a:fld>
            <a:endParaRPr lang="en-US"/>
          </a:p>
        </p:txBody>
      </p:sp>
    </p:spTree>
    <p:extLst>
      <p:ext uri="{BB962C8B-B14F-4D97-AF65-F5344CB8AC3E}">
        <p14:creationId xmlns:p14="http://schemas.microsoft.com/office/powerpoint/2010/main" val="16534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first and second student activities.  Students will have the opportunity to simultaneously read a passage and have an observer watch their eyes in the first activity and in the second they will watch their partner’s eyes as they scan a picture of a winter driving scene and a vehicle dashboard.</a:t>
            </a:r>
          </a:p>
          <a:p>
            <a:endParaRPr lang="en-US" dirty="0"/>
          </a:p>
          <a:p>
            <a:r>
              <a:rPr lang="en-US" dirty="0"/>
              <a:t>The directions are pretty clear in the presentation so there is no need to repeat the directions.</a:t>
            </a:r>
          </a:p>
          <a:p>
            <a:endParaRPr lang="en-US" dirty="0"/>
          </a:p>
        </p:txBody>
      </p:sp>
      <p:sp>
        <p:nvSpPr>
          <p:cNvPr id="4" name="Slide Number Placeholder 3"/>
          <p:cNvSpPr>
            <a:spLocks noGrp="1"/>
          </p:cNvSpPr>
          <p:nvPr>
            <p:ph type="sldNum" sz="quarter" idx="10"/>
          </p:nvPr>
        </p:nvSpPr>
        <p:spPr/>
        <p:txBody>
          <a:bodyPr/>
          <a:lstStyle/>
          <a:p>
            <a:fld id="{DC990CA4-AA77-874F-A2D4-777B0D2AB962}" type="slidenum">
              <a:rPr lang="en-US" smtClean="0"/>
              <a:pPr/>
              <a:t>6</a:t>
            </a:fld>
            <a:endParaRPr lang="en-US" dirty="0"/>
          </a:p>
        </p:txBody>
      </p:sp>
    </p:spTree>
    <p:extLst>
      <p:ext uri="{BB962C8B-B14F-4D97-AF65-F5344CB8AC3E}">
        <p14:creationId xmlns:p14="http://schemas.microsoft.com/office/powerpoint/2010/main" val="1907563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to ask.</a:t>
            </a:r>
          </a:p>
          <a:p>
            <a:endParaRPr lang="en-US" dirty="0"/>
          </a:p>
          <a:p>
            <a:r>
              <a:rPr lang="en-US" dirty="0"/>
              <a:t>1.	Why do you think their eyes are doing that?</a:t>
            </a:r>
          </a:p>
          <a:p>
            <a:r>
              <a:rPr lang="en-US" dirty="0"/>
              <a:t>2.	Do you think your eyes do that when you are driving? </a:t>
            </a:r>
          </a:p>
          <a:p>
            <a:r>
              <a:rPr lang="en-US" dirty="0"/>
              <a:t>3.	Why do you think that is?</a:t>
            </a:r>
          </a:p>
        </p:txBody>
      </p:sp>
      <p:sp>
        <p:nvSpPr>
          <p:cNvPr id="4" name="Slide Number Placeholder 3"/>
          <p:cNvSpPr>
            <a:spLocks noGrp="1"/>
          </p:cNvSpPr>
          <p:nvPr>
            <p:ph type="sldNum" sz="quarter" idx="10"/>
          </p:nvPr>
        </p:nvSpPr>
        <p:spPr/>
        <p:txBody>
          <a:bodyPr/>
          <a:lstStyle/>
          <a:p>
            <a:fld id="{DC990CA4-AA77-874F-A2D4-777B0D2AB962}" type="slidenum">
              <a:rPr lang="en-US" smtClean="0"/>
              <a:pPr/>
              <a:t>7</a:t>
            </a:fld>
            <a:endParaRPr lang="en-US" dirty="0"/>
          </a:p>
        </p:txBody>
      </p:sp>
    </p:spTree>
    <p:extLst>
      <p:ext uri="{BB962C8B-B14F-4D97-AF65-F5344CB8AC3E}">
        <p14:creationId xmlns:p14="http://schemas.microsoft.com/office/powerpoint/2010/main" val="311848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a:t>
            </a:r>
            <a:r>
              <a:rPr lang="en-US" baseline="0" dirty="0"/>
              <a:t> Activity 2a</a:t>
            </a:r>
            <a:endParaRPr lang="en-US" dirty="0"/>
          </a:p>
          <a:p>
            <a:endParaRPr lang="en-US" dirty="0"/>
          </a:p>
          <a:p>
            <a:r>
              <a:rPr lang="en-US" dirty="0"/>
              <a:t>Students will have the opportunity to simultaneously read a passage and have an observer watch their eyes in the first activity and in the second they will watch their partner’s eyes as they scan a picture of a winter driving scene and a vehicle dashboard.</a:t>
            </a:r>
          </a:p>
        </p:txBody>
      </p:sp>
      <p:sp>
        <p:nvSpPr>
          <p:cNvPr id="4" name="Slide Number Placeholder 3"/>
          <p:cNvSpPr>
            <a:spLocks noGrp="1"/>
          </p:cNvSpPr>
          <p:nvPr>
            <p:ph type="sldNum" sz="quarter" idx="10"/>
          </p:nvPr>
        </p:nvSpPr>
        <p:spPr/>
        <p:txBody>
          <a:bodyPr/>
          <a:lstStyle/>
          <a:p>
            <a:fld id="{DC990CA4-AA77-874F-A2D4-777B0D2AB962}" type="slidenum">
              <a:rPr lang="en-US" smtClean="0"/>
              <a:pPr/>
              <a:t>8</a:t>
            </a:fld>
            <a:endParaRPr lang="en-US" dirty="0"/>
          </a:p>
        </p:txBody>
      </p:sp>
    </p:spTree>
    <p:extLst>
      <p:ext uri="{BB962C8B-B14F-4D97-AF65-F5344CB8AC3E}">
        <p14:creationId xmlns:p14="http://schemas.microsoft.com/office/powerpoint/2010/main" val="367264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Activity 2b</a:t>
            </a:r>
          </a:p>
          <a:p>
            <a:endParaRPr lang="en-US" dirty="0"/>
          </a:p>
          <a:p>
            <a:r>
              <a:rPr lang="en-US" dirty="0"/>
              <a:t>Students will have the opportunity to simultaneously read a passage and have an observer watch their eyes in the first activity and in the second they will watch their partner’s eyes as they scan a picture of a winter driving scene and a vehicle dashboard.</a:t>
            </a:r>
          </a:p>
        </p:txBody>
      </p:sp>
      <p:sp>
        <p:nvSpPr>
          <p:cNvPr id="4" name="Slide Number Placeholder 3"/>
          <p:cNvSpPr>
            <a:spLocks noGrp="1"/>
          </p:cNvSpPr>
          <p:nvPr>
            <p:ph type="sldNum" sz="quarter" idx="10"/>
          </p:nvPr>
        </p:nvSpPr>
        <p:spPr/>
        <p:txBody>
          <a:bodyPr/>
          <a:lstStyle/>
          <a:p>
            <a:fld id="{DC990CA4-AA77-874F-A2D4-777B0D2AB962}" type="slidenum">
              <a:rPr lang="en-US" smtClean="0"/>
              <a:pPr/>
              <a:t>9</a:t>
            </a:fld>
            <a:endParaRPr lang="en-US" dirty="0"/>
          </a:p>
        </p:txBody>
      </p:sp>
    </p:spTree>
    <p:extLst>
      <p:ext uri="{BB962C8B-B14F-4D97-AF65-F5344CB8AC3E}">
        <p14:creationId xmlns:p14="http://schemas.microsoft.com/office/powerpoint/2010/main" val="173407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B9B9900-C22B-4184-80DC-67E78DCA17EF}"/>
              </a:ext>
            </a:extLst>
          </p:cNvPr>
          <p:cNvSpPr>
            <a:spLocks noGrp="1"/>
          </p:cNvSpPr>
          <p:nvPr>
            <p:ph type="sldNum" sz="quarter" idx="12"/>
          </p:nvPr>
        </p:nvSpPr>
        <p:spPr>
          <a:xfrm>
            <a:off x="7790328" y="6356350"/>
            <a:ext cx="896471" cy="365125"/>
          </a:xfrm>
          <a:prstGeom prst="rect">
            <a:avLst/>
          </a:prstGeom>
        </p:spPr>
        <p:txBody>
          <a:bodyPr/>
          <a:lstStyle>
            <a:lvl1pPr algn="r">
              <a:defRPr sz="1200"/>
            </a:lvl1pPr>
          </a:lstStyle>
          <a:p>
            <a:r>
              <a:rPr lang="en-US" dirty="0"/>
              <a:t>3.1 - </a:t>
            </a:r>
            <a:fld id="{364CE104-D94C-C546-B214-1EE951617B06}" type="slidenum">
              <a:rPr lang="en-US" smtClean="0"/>
              <a:pPr/>
              <a:t>‹#›</a:t>
            </a:fld>
            <a:endParaRPr lang="en-US" dirty="0"/>
          </a:p>
        </p:txBody>
      </p:sp>
    </p:spTree>
    <p:extLst>
      <p:ext uri="{BB962C8B-B14F-4D97-AF65-F5344CB8AC3E}">
        <p14:creationId xmlns:p14="http://schemas.microsoft.com/office/powerpoint/2010/main" val="241821872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431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4CD81292-D551-4AEE-BD97-1CAC69F4B899}"/>
              </a:ext>
            </a:extLst>
          </p:cNvPr>
          <p:cNvSpPr>
            <a:spLocks noGrp="1"/>
          </p:cNvSpPr>
          <p:nvPr>
            <p:ph type="sldNum" sz="quarter" idx="4"/>
          </p:nvPr>
        </p:nvSpPr>
        <p:spPr>
          <a:xfrm>
            <a:off x="7790329" y="6299389"/>
            <a:ext cx="896471" cy="365125"/>
          </a:xfrm>
          <a:prstGeom prst="rect">
            <a:avLst/>
          </a:prstGeom>
        </p:spPr>
        <p:txBody>
          <a:bodyPr/>
          <a:lstStyle>
            <a:lvl1pPr algn="r">
              <a:defRPr sz="1200"/>
            </a:lvl1pPr>
          </a:lstStyle>
          <a:p>
            <a:r>
              <a:rPr lang="en-US" dirty="0"/>
              <a:t>3.1 - </a:t>
            </a:r>
            <a:fld id="{364CE104-D94C-C546-B214-1EE951617B06}" type="slidenum">
              <a:rPr lang="en-US" smtClean="0"/>
              <a:pPr/>
              <a:t>‹#›</a:t>
            </a:fld>
            <a:endParaRPr lang="en-US" dirty="0"/>
          </a:p>
        </p:txBody>
      </p:sp>
    </p:spTree>
    <p:extLst>
      <p:ext uri="{BB962C8B-B14F-4D97-AF65-F5344CB8AC3E}">
        <p14:creationId xmlns:p14="http://schemas.microsoft.com/office/powerpoint/2010/main" val="1010176273"/>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457200" rtl="0" eaLnBrk="1" latinLnBrk="0" hangingPunct="1">
        <a:spcBef>
          <a:spcPct val="0"/>
        </a:spcBef>
        <a:buNone/>
        <a:defRPr sz="36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28600" y="228600"/>
            <a:ext cx="86858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buClr>
                <a:schemeClr val="accent2"/>
              </a:buClr>
              <a:buFont typeface="Monotype Sorts" charset="0"/>
              <a:buNone/>
            </a:pPr>
            <a:r>
              <a:rPr kumimoji="1" lang="en-US" sz="2400" dirty="0">
                <a:solidFill>
                  <a:schemeClr val="bg1">
                    <a:lumMod val="75000"/>
                  </a:schemeClr>
                </a:solidFill>
                <a:cs typeface="Arial" pitchFamily="34" charset="0"/>
              </a:rPr>
              <a:t>Montana Teen Driver Education and Training</a:t>
            </a:r>
          </a:p>
        </p:txBody>
      </p:sp>
      <p:sp>
        <p:nvSpPr>
          <p:cNvPr id="2053" name="Rectangle 5"/>
          <p:cNvSpPr>
            <a:spLocks noChangeArrowheads="1"/>
          </p:cNvSpPr>
          <p:nvPr/>
        </p:nvSpPr>
        <p:spPr bwMode="auto">
          <a:xfrm>
            <a:off x="366490" y="2406845"/>
            <a:ext cx="85479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4000" dirty="0">
                <a:solidFill>
                  <a:srgbClr val="C00000"/>
                </a:solidFill>
              </a:rPr>
              <a:t>Effective Vision Control</a:t>
            </a:r>
          </a:p>
        </p:txBody>
      </p:sp>
      <p:sp>
        <p:nvSpPr>
          <p:cNvPr id="6" name="Rectangle 5"/>
          <p:cNvSpPr>
            <a:spLocks noChangeArrowheads="1"/>
          </p:cNvSpPr>
          <p:nvPr/>
        </p:nvSpPr>
        <p:spPr bwMode="auto">
          <a:xfrm>
            <a:off x="511630" y="1456094"/>
            <a:ext cx="81947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3600" dirty="0">
                <a:solidFill>
                  <a:srgbClr val="000000"/>
                </a:solidFill>
              </a:rPr>
              <a:t>Module 3.1</a:t>
            </a:r>
            <a:endParaRPr lang="en-US" sz="3600" dirty="0"/>
          </a:p>
        </p:txBody>
      </p:sp>
      <p:pic>
        <p:nvPicPr>
          <p:cNvPr id="7" name="Picture 6" descr="Screen Shot 2012-04-15 at 6.14.49 PM.png"/>
          <p:cNvPicPr>
            <a:picLocks noChangeAspect="1"/>
          </p:cNvPicPr>
          <p:nvPr/>
        </p:nvPicPr>
        <p:blipFill>
          <a:blip r:embed="rId3" cstate="screen">
            <a:alphaModFix amt="53000"/>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a:ext>
            </a:extLst>
          </a:blip>
          <a:stretch>
            <a:fillRect/>
          </a:stretch>
        </p:blipFill>
        <p:spPr>
          <a:xfrm>
            <a:off x="2759390" y="3531544"/>
            <a:ext cx="3625220" cy="10317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337E7245-BBF4-4D53-A3C2-4DF1E47EE2AB}"/>
              </a:ext>
            </a:extLst>
          </p:cNvPr>
          <p:cNvPicPr>
            <a:picLocks noChangeAspect="1"/>
          </p:cNvPicPr>
          <p:nvPr/>
        </p:nvPicPr>
        <p:blipFill>
          <a:blip r:embed="rId5"/>
          <a:stretch>
            <a:fillRect/>
          </a:stretch>
        </p:blipFill>
        <p:spPr>
          <a:xfrm>
            <a:off x="4186414" y="5205293"/>
            <a:ext cx="968681" cy="867012"/>
          </a:xfrm>
          <a:prstGeom prst="rect">
            <a:avLst/>
          </a:prstGeom>
        </p:spPr>
      </p:pic>
    </p:spTree>
    <p:extLst>
      <p:ext uri="{BB962C8B-B14F-4D97-AF65-F5344CB8AC3E}">
        <p14:creationId xmlns:p14="http://schemas.microsoft.com/office/powerpoint/2010/main" val="919310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ye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199" y="716188"/>
            <a:ext cx="3815772" cy="1570031"/>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5"/>
          <p:cNvSpPr>
            <a:spLocks noChangeArrowheads="1"/>
          </p:cNvSpPr>
          <p:nvPr/>
        </p:nvSpPr>
        <p:spPr bwMode="auto">
          <a:xfrm>
            <a:off x="2070264" y="2748162"/>
            <a:ext cx="481907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4000" dirty="0">
                <a:solidFill>
                  <a:srgbClr val="C00000"/>
                </a:solidFill>
              </a:rPr>
              <a:t>Vision is a process</a:t>
            </a:r>
          </a:p>
        </p:txBody>
      </p:sp>
      <p:pic>
        <p:nvPicPr>
          <p:cNvPr id="7" name="Picture 6" descr="Screen Shot 2012-04-15 at 6.20.0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4030164" y="3799115"/>
            <a:ext cx="4244621" cy="2090056"/>
          </a:xfrm>
          <a:prstGeom prst="rect">
            <a:avLst/>
          </a:prstGeom>
        </p:spPr>
      </p:pic>
      <p:sp>
        <p:nvSpPr>
          <p:cNvPr id="2" name="Slide Number Placeholder 1">
            <a:extLst>
              <a:ext uri="{FF2B5EF4-FFF2-40B4-BE49-F238E27FC236}">
                <a16:creationId xmlns:a16="http://schemas.microsoft.com/office/drawing/2014/main" id="{4EBC4666-59CC-47CA-85F5-0FA3B69DC0E0}"/>
              </a:ext>
            </a:extLst>
          </p:cNvPr>
          <p:cNvSpPr>
            <a:spLocks noGrp="1"/>
          </p:cNvSpPr>
          <p:nvPr>
            <p:ph type="sldNum" sz="quarter" idx="12"/>
          </p:nvPr>
        </p:nvSpPr>
        <p:spPr/>
        <p:txBody>
          <a:bodyPr/>
          <a:lstStyle/>
          <a:p>
            <a:r>
              <a:rPr lang="en-US"/>
              <a:t>3.1 - </a:t>
            </a:r>
            <a:fld id="{364CE104-D94C-C546-B214-1EE951617B06}" type="slidenum">
              <a:rPr lang="en-US" smtClean="0"/>
              <a:pPr/>
              <a:t>10</a:t>
            </a:fld>
            <a:endParaRPr lang="en-US" dirty="0"/>
          </a:p>
        </p:txBody>
      </p:sp>
    </p:spTree>
    <p:extLst>
      <p:ext uri="{BB962C8B-B14F-4D97-AF65-F5344CB8AC3E}">
        <p14:creationId xmlns:p14="http://schemas.microsoft.com/office/powerpoint/2010/main" val="2736296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1" y="5617429"/>
            <a:ext cx="5499652" cy="949325"/>
          </a:xfrm>
        </p:spPr>
        <p:txBody>
          <a:bodyPr>
            <a:normAutofit/>
          </a:bodyPr>
          <a:lstStyle/>
          <a:p>
            <a:r>
              <a:rPr lang="en-US" sz="4400" spc="300" dirty="0">
                <a:solidFill>
                  <a:srgbClr val="C00000"/>
                </a:solidFill>
                <a:latin typeface="+mn-lt"/>
              </a:rPr>
              <a:t>PERCEPTION</a:t>
            </a:r>
          </a:p>
        </p:txBody>
      </p:sp>
      <p:sp>
        <p:nvSpPr>
          <p:cNvPr id="6" name="Text Placeholder 5"/>
          <p:cNvSpPr>
            <a:spLocks noGrp="1"/>
          </p:cNvSpPr>
          <p:nvPr>
            <p:ph type="body" idx="4294967295"/>
          </p:nvPr>
        </p:nvSpPr>
        <p:spPr>
          <a:xfrm>
            <a:off x="662609" y="5140780"/>
            <a:ext cx="6321357" cy="660400"/>
          </a:xfrm>
        </p:spPr>
        <p:txBody>
          <a:bodyPr>
            <a:normAutofit/>
          </a:bodyPr>
          <a:lstStyle/>
          <a:p>
            <a:pPr marL="0" indent="0" algn="ctr">
              <a:buNone/>
            </a:pPr>
            <a:r>
              <a:rPr lang="en-US" i="1" dirty="0">
                <a:solidFill>
                  <a:schemeClr val="bg1">
                    <a:lumMod val="50000"/>
                  </a:schemeClr>
                </a:solidFill>
                <a:latin typeface="+mn-lt"/>
              </a:rPr>
              <a:t>I will believe it when I see it</a:t>
            </a:r>
          </a:p>
        </p:txBody>
      </p:sp>
      <p:pic>
        <p:nvPicPr>
          <p:cNvPr id="3" name="3.1-22 Want to know mo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62590" y="549041"/>
            <a:ext cx="5086350" cy="3429000"/>
          </a:xfrm>
          <a:prstGeom prst="rect">
            <a:avLst/>
          </a:prstGeom>
        </p:spPr>
      </p:pic>
      <p:sp>
        <p:nvSpPr>
          <p:cNvPr id="2" name="Slide Number Placeholder 1">
            <a:extLst>
              <a:ext uri="{FF2B5EF4-FFF2-40B4-BE49-F238E27FC236}">
                <a16:creationId xmlns:a16="http://schemas.microsoft.com/office/drawing/2014/main" id="{6F40119E-1775-4014-B847-FE5B1872212E}"/>
              </a:ext>
            </a:extLst>
          </p:cNvPr>
          <p:cNvSpPr>
            <a:spLocks noGrp="1"/>
          </p:cNvSpPr>
          <p:nvPr>
            <p:ph type="sldNum" sz="quarter" idx="12"/>
          </p:nvPr>
        </p:nvSpPr>
        <p:spPr/>
        <p:txBody>
          <a:bodyPr/>
          <a:lstStyle/>
          <a:p>
            <a:r>
              <a:rPr lang="en-US"/>
              <a:t>3.1 - </a:t>
            </a:r>
            <a:fld id="{364CE104-D94C-C546-B214-1EE951617B06}" type="slidenum">
              <a:rPr lang="en-US" smtClean="0"/>
              <a:pPr/>
              <a:t>11</a:t>
            </a:fld>
            <a:endParaRPr lang="en-US" dirty="0"/>
          </a:p>
        </p:txBody>
      </p:sp>
      <p:sp>
        <p:nvSpPr>
          <p:cNvPr id="4" name="TextBox 3">
            <a:extLst>
              <a:ext uri="{FF2B5EF4-FFF2-40B4-BE49-F238E27FC236}">
                <a16:creationId xmlns:a16="http://schemas.microsoft.com/office/drawing/2014/main" id="{ADB049A9-982C-4B31-8B54-C38B43B49758}"/>
              </a:ext>
            </a:extLst>
          </p:cNvPr>
          <p:cNvSpPr txBox="1"/>
          <p:nvPr/>
        </p:nvSpPr>
        <p:spPr>
          <a:xfrm>
            <a:off x="4982818" y="4348701"/>
            <a:ext cx="2133600" cy="369332"/>
          </a:xfrm>
          <a:prstGeom prst="rect">
            <a:avLst/>
          </a:prstGeom>
          <a:noFill/>
        </p:spPr>
        <p:txBody>
          <a:bodyPr wrap="square" rtlCol="0">
            <a:spAutoFit/>
          </a:bodyPr>
          <a:lstStyle/>
          <a:p>
            <a:r>
              <a:rPr lang="en-US" dirty="0"/>
              <a:t>PLAY SHORT VIDEO</a:t>
            </a:r>
          </a:p>
        </p:txBody>
      </p:sp>
    </p:spTree>
    <p:extLst>
      <p:ext uri="{BB962C8B-B14F-4D97-AF65-F5344CB8AC3E}">
        <p14:creationId xmlns:p14="http://schemas.microsoft.com/office/powerpoint/2010/main" val="3185571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79714" y="315913"/>
            <a:ext cx="7249885" cy="784225"/>
          </a:xfrm>
        </p:spPr>
        <p:txBody>
          <a:bodyPr>
            <a:normAutofit/>
          </a:bodyPr>
          <a:lstStyle/>
          <a:p>
            <a:r>
              <a:rPr lang="en-US" sz="4000" dirty="0">
                <a:solidFill>
                  <a:srgbClr val="C00000"/>
                </a:solidFill>
                <a:latin typeface="+mn-lt"/>
              </a:rPr>
              <a:t>Perception Occurs in the Brain</a:t>
            </a:r>
          </a:p>
        </p:txBody>
      </p:sp>
      <p:sp>
        <p:nvSpPr>
          <p:cNvPr id="6" name="Content Placeholder 5"/>
          <p:cNvSpPr>
            <a:spLocks noGrp="1"/>
          </p:cNvSpPr>
          <p:nvPr>
            <p:ph idx="4294967295"/>
          </p:nvPr>
        </p:nvSpPr>
        <p:spPr>
          <a:xfrm>
            <a:off x="1719263" y="1114425"/>
            <a:ext cx="7424737" cy="1250950"/>
          </a:xfrm>
        </p:spPr>
        <p:txBody>
          <a:bodyPr/>
          <a:lstStyle/>
          <a:p>
            <a:pPr marL="0" indent="0" algn="ctr">
              <a:buNone/>
            </a:pPr>
            <a:r>
              <a:rPr lang="en-US" dirty="0">
                <a:latin typeface="+mn-lt"/>
              </a:rPr>
              <a:t>Perception happens only after the </a:t>
            </a:r>
            <a:br>
              <a:rPr lang="en-US" dirty="0">
                <a:latin typeface="+mn-lt"/>
              </a:rPr>
            </a:br>
            <a:r>
              <a:rPr lang="en-US" dirty="0">
                <a:latin typeface="+mn-lt"/>
              </a:rPr>
              <a:t>brain processes what we see.</a:t>
            </a:r>
          </a:p>
        </p:txBody>
      </p:sp>
      <p:sp>
        <p:nvSpPr>
          <p:cNvPr id="7" name="Content Placeholder 2"/>
          <p:cNvSpPr txBox="1">
            <a:spLocks/>
          </p:cNvSpPr>
          <p:nvPr/>
        </p:nvSpPr>
        <p:spPr>
          <a:xfrm>
            <a:off x="979715" y="3945623"/>
            <a:ext cx="7196876" cy="13431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latin typeface="+mn-lt"/>
              </a:rPr>
              <a:t>Our brain tells us what we see even though it might not really exist!</a:t>
            </a:r>
          </a:p>
        </p:txBody>
      </p:sp>
      <p:sp>
        <p:nvSpPr>
          <p:cNvPr id="8" name="Title 1"/>
          <p:cNvSpPr txBox="1">
            <a:spLocks/>
          </p:cNvSpPr>
          <p:nvPr/>
        </p:nvSpPr>
        <p:spPr>
          <a:xfrm>
            <a:off x="979714" y="2971343"/>
            <a:ext cx="7249885" cy="84659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Arial" pitchFamily="34" charset="0"/>
                <a:ea typeface="+mj-ea"/>
                <a:cs typeface="Arial" pitchFamily="34" charset="0"/>
              </a:defRPr>
            </a:lvl1pPr>
          </a:lstStyle>
          <a:p>
            <a:r>
              <a:rPr lang="en-US" sz="4000" dirty="0">
                <a:solidFill>
                  <a:srgbClr val="C00000"/>
                </a:solidFill>
                <a:latin typeface="+mn-lt"/>
              </a:rPr>
              <a:t>But We Can Fool our Brain</a:t>
            </a:r>
          </a:p>
        </p:txBody>
      </p:sp>
      <p:sp>
        <p:nvSpPr>
          <p:cNvPr id="2" name="Slide Number Placeholder 1">
            <a:extLst>
              <a:ext uri="{FF2B5EF4-FFF2-40B4-BE49-F238E27FC236}">
                <a16:creationId xmlns:a16="http://schemas.microsoft.com/office/drawing/2014/main" id="{D225408F-8861-4AF4-B0F4-5A07937DB0A2}"/>
              </a:ext>
            </a:extLst>
          </p:cNvPr>
          <p:cNvSpPr>
            <a:spLocks noGrp="1"/>
          </p:cNvSpPr>
          <p:nvPr>
            <p:ph type="sldNum" sz="quarter" idx="12"/>
          </p:nvPr>
        </p:nvSpPr>
        <p:spPr/>
        <p:txBody>
          <a:bodyPr/>
          <a:lstStyle/>
          <a:p>
            <a:r>
              <a:rPr lang="en-US"/>
              <a:t>3.1 - </a:t>
            </a:r>
            <a:fld id="{364CE104-D94C-C546-B214-1EE951617B06}" type="slidenum">
              <a:rPr lang="en-US" smtClean="0"/>
              <a:pPr/>
              <a:t>12</a:t>
            </a:fld>
            <a:endParaRPr lang="en-US" dirty="0"/>
          </a:p>
        </p:txBody>
      </p:sp>
    </p:spTree>
    <p:extLst>
      <p:ext uri="{BB962C8B-B14F-4D97-AF65-F5344CB8AC3E}">
        <p14:creationId xmlns:p14="http://schemas.microsoft.com/office/powerpoint/2010/main" val="257894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231" y="119743"/>
            <a:ext cx="7456455" cy="559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a:extLst>
              <a:ext uri="{FF2B5EF4-FFF2-40B4-BE49-F238E27FC236}">
                <a16:creationId xmlns:a16="http://schemas.microsoft.com/office/drawing/2014/main" id="{47EB4515-E26A-4D94-B6B3-9F2A279645BF}"/>
              </a:ext>
            </a:extLst>
          </p:cNvPr>
          <p:cNvSpPr>
            <a:spLocks noGrp="1"/>
          </p:cNvSpPr>
          <p:nvPr>
            <p:ph type="sldNum" sz="quarter" idx="12"/>
          </p:nvPr>
        </p:nvSpPr>
        <p:spPr/>
        <p:txBody>
          <a:bodyPr/>
          <a:lstStyle/>
          <a:p>
            <a:r>
              <a:rPr lang="en-US"/>
              <a:t>3.1 - </a:t>
            </a:r>
            <a:fld id="{364CE104-D94C-C546-B214-1EE951617B06}" type="slidenum">
              <a:rPr lang="en-US" smtClean="0"/>
              <a:pPr/>
              <a:t>13</a:t>
            </a:fld>
            <a:endParaRPr lang="en-US" dirty="0"/>
          </a:p>
        </p:txBody>
      </p:sp>
    </p:spTree>
    <p:extLst>
      <p:ext uri="{BB962C8B-B14F-4D97-AF65-F5344CB8AC3E}">
        <p14:creationId xmlns:p14="http://schemas.microsoft.com/office/powerpoint/2010/main" val="1064523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Which circle is bigg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6286" y="2072482"/>
            <a:ext cx="6640286" cy="3983878"/>
          </a:xfrm>
          <a:prstGeom prst="rect">
            <a:avLst/>
          </a:prstGeom>
          <a:noFill/>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566057" y="555172"/>
            <a:ext cx="8120744" cy="154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sz="1800" dirty="0"/>
              <a:t>How objects and colors appear is highly dependent on their context. The structural and spatial variables of a scene can influence appearance and perception. The following optical illusion demonstrates how we are sometimes fooled by our eyes.</a:t>
            </a:r>
          </a:p>
          <a:p>
            <a:pPr eaLnBrk="0" hangingPunct="0"/>
            <a:r>
              <a:rPr lang="en-US" sz="1800" b="1" dirty="0"/>
              <a:t>Instructions</a:t>
            </a:r>
            <a:r>
              <a:rPr lang="en-US" sz="1800" dirty="0"/>
              <a:t>: The diagram below features two circles with different surroundings. Would you believe that the two circles are identical?</a:t>
            </a:r>
          </a:p>
          <a:p>
            <a:pPr eaLnBrk="0" hangingPunct="0"/>
            <a:endParaRPr lang="en-US" sz="1800" dirty="0"/>
          </a:p>
        </p:txBody>
      </p:sp>
      <p:sp>
        <p:nvSpPr>
          <p:cNvPr id="2" name="Slide Number Placeholder 1">
            <a:extLst>
              <a:ext uri="{FF2B5EF4-FFF2-40B4-BE49-F238E27FC236}">
                <a16:creationId xmlns:a16="http://schemas.microsoft.com/office/drawing/2014/main" id="{0B945387-ED61-4FC1-B9FD-CCF730B12322}"/>
              </a:ext>
            </a:extLst>
          </p:cNvPr>
          <p:cNvSpPr>
            <a:spLocks noGrp="1"/>
          </p:cNvSpPr>
          <p:nvPr>
            <p:ph type="sldNum" sz="quarter" idx="12"/>
          </p:nvPr>
        </p:nvSpPr>
        <p:spPr/>
        <p:txBody>
          <a:bodyPr/>
          <a:lstStyle/>
          <a:p>
            <a:r>
              <a:rPr lang="en-US"/>
              <a:t>3.1 - </a:t>
            </a:r>
            <a:fld id="{364CE104-D94C-C546-B214-1EE951617B06}" type="slidenum">
              <a:rPr lang="en-US" smtClean="0"/>
              <a:pPr/>
              <a:t>14</a:t>
            </a:fld>
            <a:endParaRPr lang="en-US" dirty="0"/>
          </a:p>
        </p:txBody>
      </p:sp>
    </p:spTree>
    <p:extLst>
      <p:ext uri="{BB962C8B-B14F-4D97-AF65-F5344CB8AC3E}">
        <p14:creationId xmlns:p14="http://schemas.microsoft.com/office/powerpoint/2010/main" val="43275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69092" y="612775"/>
            <a:ext cx="8229600" cy="2170113"/>
          </a:xfrm>
        </p:spPr>
        <p:txBody>
          <a:bodyPr>
            <a:normAutofit/>
          </a:bodyPr>
          <a:lstStyle/>
          <a:p>
            <a:r>
              <a:rPr lang="en-US" sz="3200" dirty="0">
                <a:latin typeface="+mn-lt"/>
              </a:rPr>
              <a:t>Find </a:t>
            </a:r>
            <a:r>
              <a:rPr lang="en-US" sz="3200" b="1" dirty="0">
                <a:latin typeface="+mn-lt"/>
              </a:rPr>
              <a:t>Bonus Optical Illusions</a:t>
            </a:r>
            <a:br>
              <a:rPr lang="en-US" sz="3200" dirty="0">
                <a:latin typeface="+mn-lt"/>
              </a:rPr>
            </a:br>
            <a:r>
              <a:rPr lang="en-US" sz="3200" dirty="0">
                <a:latin typeface="+mn-lt"/>
              </a:rPr>
              <a:t>in the 3.1 Strategies for Visual Control folder.</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6727" y="3135086"/>
            <a:ext cx="3394330" cy="2541396"/>
          </a:xfrm>
          <a:prstGeom prst="rect">
            <a:avLst/>
          </a:prstGeom>
        </p:spPr>
      </p:pic>
      <p:sp>
        <p:nvSpPr>
          <p:cNvPr id="3" name="Slide Number Placeholder 2">
            <a:extLst>
              <a:ext uri="{FF2B5EF4-FFF2-40B4-BE49-F238E27FC236}">
                <a16:creationId xmlns:a16="http://schemas.microsoft.com/office/drawing/2014/main" id="{842DFC83-3F0B-4477-9662-4DDCAC3CE904}"/>
              </a:ext>
            </a:extLst>
          </p:cNvPr>
          <p:cNvSpPr>
            <a:spLocks noGrp="1"/>
          </p:cNvSpPr>
          <p:nvPr>
            <p:ph type="sldNum" sz="quarter" idx="12"/>
          </p:nvPr>
        </p:nvSpPr>
        <p:spPr/>
        <p:txBody>
          <a:bodyPr/>
          <a:lstStyle/>
          <a:p>
            <a:r>
              <a:rPr lang="en-US"/>
              <a:t>3.1 - </a:t>
            </a:r>
            <a:fld id="{364CE104-D94C-C546-B214-1EE951617B06}" type="slidenum">
              <a:rPr lang="en-US" smtClean="0"/>
              <a:pPr/>
              <a:t>15</a:t>
            </a:fld>
            <a:endParaRPr lang="en-US" dirty="0"/>
          </a:p>
        </p:txBody>
      </p:sp>
    </p:spTree>
    <p:extLst>
      <p:ext uri="{BB962C8B-B14F-4D97-AF65-F5344CB8AC3E}">
        <p14:creationId xmlns:p14="http://schemas.microsoft.com/office/powerpoint/2010/main" val="405194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4642" y="274638"/>
            <a:ext cx="7354957" cy="857250"/>
          </a:xfrm>
        </p:spPr>
        <p:txBody>
          <a:bodyPr>
            <a:normAutofit/>
          </a:bodyPr>
          <a:lstStyle/>
          <a:p>
            <a:r>
              <a:rPr lang="en-US" sz="4000" dirty="0">
                <a:solidFill>
                  <a:srgbClr val="C00000"/>
                </a:solidFill>
                <a:latin typeface="+mn-lt"/>
              </a:rPr>
              <a:t>Using Your Eyes Effectively</a:t>
            </a:r>
          </a:p>
        </p:txBody>
      </p:sp>
      <p:sp>
        <p:nvSpPr>
          <p:cNvPr id="3" name="Content Placeholder 2"/>
          <p:cNvSpPr>
            <a:spLocks noGrp="1"/>
          </p:cNvSpPr>
          <p:nvPr>
            <p:ph idx="4294967295"/>
          </p:nvPr>
        </p:nvSpPr>
        <p:spPr>
          <a:xfrm>
            <a:off x="2276941" y="1453356"/>
            <a:ext cx="5513387" cy="3951288"/>
          </a:xfrm>
        </p:spPr>
        <p:txBody>
          <a:bodyPr>
            <a:normAutofit/>
          </a:bodyPr>
          <a:lstStyle/>
          <a:p>
            <a:pPr marL="0" indent="0">
              <a:spcBef>
                <a:spcPts val="600"/>
              </a:spcBef>
              <a:buNone/>
            </a:pPr>
            <a:r>
              <a:rPr lang="en-US" dirty="0">
                <a:latin typeface="+mn-lt"/>
              </a:rPr>
              <a:t>Three Parts of Vision — </a:t>
            </a:r>
          </a:p>
          <a:p>
            <a:pPr marL="0" indent="0">
              <a:spcBef>
                <a:spcPts val="600"/>
              </a:spcBef>
              <a:buNone/>
            </a:pPr>
            <a:r>
              <a:rPr lang="en-US" dirty="0">
                <a:latin typeface="+mn-lt"/>
              </a:rPr>
              <a:t>each with different roles</a:t>
            </a:r>
          </a:p>
          <a:p>
            <a:pPr marL="0" indent="0">
              <a:spcBef>
                <a:spcPts val="600"/>
              </a:spcBef>
              <a:buNone/>
            </a:pPr>
            <a:endParaRPr lang="en-US" dirty="0">
              <a:latin typeface="+mn-lt"/>
            </a:endParaRPr>
          </a:p>
          <a:p>
            <a:pPr marL="514350" lvl="2" indent="-514350">
              <a:spcBef>
                <a:spcPts val="600"/>
              </a:spcBef>
              <a:buFont typeface="+mj-lt"/>
              <a:buAutoNum type="arabicPeriod"/>
            </a:pPr>
            <a:r>
              <a:rPr lang="en-US" sz="3200" dirty="0">
                <a:latin typeface="+mn-lt"/>
              </a:rPr>
              <a:t>Central Vision</a:t>
            </a:r>
          </a:p>
          <a:p>
            <a:pPr marL="514350" lvl="2" indent="-514350">
              <a:spcBef>
                <a:spcPts val="600"/>
              </a:spcBef>
              <a:buFont typeface="+mj-lt"/>
              <a:buAutoNum type="arabicPeriod"/>
            </a:pPr>
            <a:r>
              <a:rPr lang="en-US" sz="3200" dirty="0">
                <a:latin typeface="+mn-lt"/>
              </a:rPr>
              <a:t>Fringe Vision</a:t>
            </a:r>
          </a:p>
          <a:p>
            <a:pPr marL="514350" lvl="2" indent="-514350">
              <a:spcBef>
                <a:spcPts val="600"/>
              </a:spcBef>
              <a:buFont typeface="+mj-lt"/>
              <a:buAutoNum type="arabicPeriod"/>
            </a:pPr>
            <a:r>
              <a:rPr lang="en-US" sz="3200" dirty="0">
                <a:latin typeface="+mn-lt"/>
              </a:rPr>
              <a:t>Peripheral Vision</a:t>
            </a:r>
          </a:p>
        </p:txBody>
      </p:sp>
      <p:sp>
        <p:nvSpPr>
          <p:cNvPr id="4" name="Slide Number Placeholder 3">
            <a:extLst>
              <a:ext uri="{FF2B5EF4-FFF2-40B4-BE49-F238E27FC236}">
                <a16:creationId xmlns:a16="http://schemas.microsoft.com/office/drawing/2014/main" id="{177D8536-AACD-4E65-BF18-6ABB5E1C15C2}"/>
              </a:ext>
            </a:extLst>
          </p:cNvPr>
          <p:cNvSpPr>
            <a:spLocks noGrp="1"/>
          </p:cNvSpPr>
          <p:nvPr>
            <p:ph type="sldNum" sz="quarter" idx="12"/>
          </p:nvPr>
        </p:nvSpPr>
        <p:spPr/>
        <p:txBody>
          <a:bodyPr/>
          <a:lstStyle/>
          <a:p>
            <a:r>
              <a:rPr lang="en-US"/>
              <a:t>3.1 - </a:t>
            </a:r>
            <a:fld id="{364CE104-D94C-C546-B214-1EE951617B06}" type="slidenum">
              <a:rPr lang="en-US" smtClean="0"/>
              <a:pPr/>
              <a:t>16</a:t>
            </a:fld>
            <a:endParaRPr lang="en-US" dirty="0"/>
          </a:p>
        </p:txBody>
      </p:sp>
    </p:spTree>
    <p:extLst>
      <p:ext uri="{BB962C8B-B14F-4D97-AF65-F5344CB8AC3E}">
        <p14:creationId xmlns:p14="http://schemas.microsoft.com/office/powerpoint/2010/main" val="533762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ead-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8925" y="1752600"/>
            <a:ext cx="1235075" cy="2057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23455" y="2124364"/>
            <a:ext cx="7529945" cy="346309"/>
            <a:chOff x="623455" y="2124364"/>
            <a:chExt cx="7529945" cy="346309"/>
          </a:xfrm>
        </p:grpSpPr>
        <p:sp>
          <p:nvSpPr>
            <p:cNvPr id="9226" name="Line 10"/>
            <p:cNvSpPr>
              <a:spLocks noChangeShapeType="1"/>
            </p:cNvSpPr>
            <p:nvPr/>
          </p:nvSpPr>
          <p:spPr bwMode="auto">
            <a:xfrm flipH="1" flipV="1">
              <a:off x="895622" y="2133010"/>
              <a:ext cx="7257778" cy="306818"/>
            </a:xfrm>
            <a:prstGeom prst="line">
              <a:avLst/>
            </a:prstGeom>
            <a:noFill/>
            <a:ln w="381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7" name="Line 11"/>
            <p:cNvSpPr>
              <a:spLocks noChangeShapeType="1"/>
            </p:cNvSpPr>
            <p:nvPr/>
          </p:nvSpPr>
          <p:spPr bwMode="auto">
            <a:xfrm flipH="1">
              <a:off x="895622" y="2470673"/>
              <a:ext cx="7257778" cy="0"/>
            </a:xfrm>
            <a:prstGeom prst="line">
              <a:avLst/>
            </a:prstGeom>
            <a:noFill/>
            <a:ln w="381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8" name="Oval 12"/>
            <p:cNvSpPr>
              <a:spLocks noChangeArrowheads="1"/>
            </p:cNvSpPr>
            <p:nvPr/>
          </p:nvSpPr>
          <p:spPr bwMode="auto">
            <a:xfrm>
              <a:off x="623455" y="2133010"/>
              <a:ext cx="272167" cy="337663"/>
            </a:xfrm>
            <a:prstGeom prst="ellipse">
              <a:avLst/>
            </a:prstGeom>
            <a:solidFill>
              <a:srgbClr val="E1E1FF"/>
            </a:solidFill>
            <a:ln w="15875">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1" name="Text Box 15"/>
            <p:cNvSpPr txBox="1">
              <a:spLocks noChangeArrowheads="1"/>
            </p:cNvSpPr>
            <p:nvPr/>
          </p:nvSpPr>
          <p:spPr bwMode="auto">
            <a:xfrm>
              <a:off x="963254" y="2124364"/>
              <a:ext cx="26309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b="1" dirty="0">
                  <a:solidFill>
                    <a:schemeClr val="accent2"/>
                  </a:solidFill>
                  <a:latin typeface="Arial" charset="0"/>
                </a:rPr>
                <a:t>Central Vision</a:t>
              </a:r>
            </a:p>
          </p:txBody>
        </p:sp>
      </p:grpSp>
      <p:grpSp>
        <p:nvGrpSpPr>
          <p:cNvPr id="9243" name="Group 27"/>
          <p:cNvGrpSpPr>
            <a:grpSpLocks/>
          </p:cNvGrpSpPr>
          <p:nvPr/>
        </p:nvGrpSpPr>
        <p:grpSpPr bwMode="auto">
          <a:xfrm>
            <a:off x="3048000" y="1676400"/>
            <a:ext cx="5105400" cy="2819400"/>
            <a:chOff x="1920" y="1056"/>
            <a:chExt cx="3216" cy="1776"/>
          </a:xfrm>
        </p:grpSpPr>
        <p:sp>
          <p:nvSpPr>
            <p:cNvPr id="9223" name="Line 7"/>
            <p:cNvSpPr>
              <a:spLocks noChangeShapeType="1"/>
            </p:cNvSpPr>
            <p:nvPr/>
          </p:nvSpPr>
          <p:spPr bwMode="auto">
            <a:xfrm>
              <a:off x="2064" y="1056"/>
              <a:ext cx="3024" cy="384"/>
            </a:xfrm>
            <a:prstGeom prst="line">
              <a:avLst/>
            </a:prstGeom>
            <a:noFill/>
            <a:ln w="28575">
              <a:solidFill>
                <a:srgbClr val="CC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 name="Line 8"/>
            <p:cNvSpPr>
              <a:spLocks noChangeShapeType="1"/>
            </p:cNvSpPr>
            <p:nvPr/>
          </p:nvSpPr>
          <p:spPr bwMode="auto">
            <a:xfrm flipV="1">
              <a:off x="2112" y="1584"/>
              <a:ext cx="3024" cy="1248"/>
            </a:xfrm>
            <a:prstGeom prst="line">
              <a:avLst/>
            </a:prstGeom>
            <a:noFill/>
            <a:ln w="28575">
              <a:solidFill>
                <a:srgbClr val="CC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5" name="Oval 9"/>
            <p:cNvSpPr>
              <a:spLocks noChangeArrowheads="1"/>
            </p:cNvSpPr>
            <p:nvPr/>
          </p:nvSpPr>
          <p:spPr bwMode="auto">
            <a:xfrm>
              <a:off x="1920" y="1056"/>
              <a:ext cx="336" cy="1776"/>
            </a:xfrm>
            <a:prstGeom prst="ellipse">
              <a:avLst/>
            </a:prstGeom>
            <a:noFill/>
            <a:ln w="28575">
              <a:solidFill>
                <a:srgbClr val="CC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2" name="Text Box 16"/>
            <p:cNvSpPr txBox="1">
              <a:spLocks noChangeArrowheads="1"/>
            </p:cNvSpPr>
            <p:nvPr/>
          </p:nvSpPr>
          <p:spPr bwMode="auto">
            <a:xfrm>
              <a:off x="1968" y="1824"/>
              <a:ext cx="12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CC0000"/>
                  </a:solidFill>
                  <a:latin typeface="Arial" charset="0"/>
                </a:rPr>
                <a:t>Fringe Vision</a:t>
              </a:r>
            </a:p>
          </p:txBody>
        </p:sp>
      </p:grpSp>
      <p:grpSp>
        <p:nvGrpSpPr>
          <p:cNvPr id="9244" name="Group 28"/>
          <p:cNvGrpSpPr>
            <a:grpSpLocks/>
          </p:cNvGrpSpPr>
          <p:nvPr/>
        </p:nvGrpSpPr>
        <p:grpSpPr bwMode="auto">
          <a:xfrm>
            <a:off x="4114800" y="1066800"/>
            <a:ext cx="4038600" cy="5105400"/>
            <a:chOff x="2592" y="672"/>
            <a:chExt cx="2544" cy="3216"/>
          </a:xfrm>
        </p:grpSpPr>
        <p:sp>
          <p:nvSpPr>
            <p:cNvPr id="9221" name="Line 5"/>
            <p:cNvSpPr>
              <a:spLocks noChangeShapeType="1"/>
            </p:cNvSpPr>
            <p:nvPr/>
          </p:nvSpPr>
          <p:spPr bwMode="auto">
            <a:xfrm flipH="1">
              <a:off x="3072" y="1584"/>
              <a:ext cx="2064" cy="2304"/>
            </a:xfrm>
            <a:prstGeom prst="line">
              <a:avLst/>
            </a:prstGeom>
            <a:noFill/>
            <a:ln w="57150">
              <a:solidFill>
                <a:srgbClr val="008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2" name="Oval 6"/>
            <p:cNvSpPr>
              <a:spLocks noChangeArrowheads="1"/>
            </p:cNvSpPr>
            <p:nvPr/>
          </p:nvSpPr>
          <p:spPr bwMode="auto">
            <a:xfrm>
              <a:off x="2640" y="672"/>
              <a:ext cx="720" cy="3216"/>
            </a:xfrm>
            <a:prstGeom prst="ellipse">
              <a:avLst/>
            </a:prstGeom>
            <a:noFill/>
            <a:ln w="38100">
              <a:solidFill>
                <a:srgbClr val="0080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3" name="Line 17"/>
            <p:cNvSpPr>
              <a:spLocks noChangeShapeType="1"/>
            </p:cNvSpPr>
            <p:nvPr/>
          </p:nvSpPr>
          <p:spPr bwMode="auto">
            <a:xfrm>
              <a:off x="2976" y="672"/>
              <a:ext cx="2160" cy="768"/>
            </a:xfrm>
            <a:prstGeom prst="line">
              <a:avLst/>
            </a:prstGeom>
            <a:noFill/>
            <a:ln w="57150">
              <a:solidFill>
                <a:srgbClr val="008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34" name="Text Box 18"/>
            <p:cNvSpPr txBox="1">
              <a:spLocks noChangeArrowheads="1"/>
            </p:cNvSpPr>
            <p:nvPr/>
          </p:nvSpPr>
          <p:spPr bwMode="auto">
            <a:xfrm>
              <a:off x="2592" y="2640"/>
              <a:ext cx="14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dirty="0">
                  <a:solidFill>
                    <a:srgbClr val="006600"/>
                  </a:solidFill>
                  <a:latin typeface="Arial" charset="0"/>
                </a:rPr>
                <a:t>Peripheral Vision</a:t>
              </a:r>
            </a:p>
          </p:txBody>
        </p:sp>
      </p:grpSp>
      <p:sp>
        <p:nvSpPr>
          <p:cNvPr id="9235" name="Rectangle 19"/>
          <p:cNvSpPr>
            <a:spLocks noChangeArrowheads="1"/>
          </p:cNvSpPr>
          <p:nvPr/>
        </p:nvSpPr>
        <p:spPr bwMode="auto">
          <a:xfrm>
            <a:off x="6400800" y="4724400"/>
            <a:ext cx="2057400" cy="843821"/>
          </a:xfrm>
          <a:prstGeom prst="rect">
            <a:avLst/>
          </a:prstGeom>
          <a:noFill/>
          <a:ln w="76200" cmpd="tri">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eaLnBrk="0" hangingPunct="0">
              <a:spcBef>
                <a:spcPct val="50000"/>
              </a:spcBef>
            </a:pPr>
            <a:r>
              <a:rPr lang="en-US" sz="1400" b="1" dirty="0">
                <a:solidFill>
                  <a:srgbClr val="006600"/>
                </a:solidFill>
                <a:latin typeface="Arial" charset="0"/>
              </a:rPr>
              <a:t>Peripheral Vision</a:t>
            </a:r>
          </a:p>
          <a:p>
            <a:pPr algn="ctr" eaLnBrk="0" hangingPunct="0">
              <a:spcBef>
                <a:spcPct val="50000"/>
              </a:spcBef>
            </a:pPr>
            <a:r>
              <a:rPr lang="en-US" sz="1400" b="1" dirty="0">
                <a:latin typeface="Arial" charset="0"/>
              </a:rPr>
              <a:t>Motion and Changes in Contrast</a:t>
            </a:r>
          </a:p>
        </p:txBody>
      </p:sp>
      <p:sp>
        <p:nvSpPr>
          <p:cNvPr id="9236" name="Text Box 20"/>
          <p:cNvSpPr txBox="1">
            <a:spLocks noChangeArrowheads="1"/>
          </p:cNvSpPr>
          <p:nvPr/>
        </p:nvSpPr>
        <p:spPr bwMode="auto">
          <a:xfrm>
            <a:off x="119268" y="2667000"/>
            <a:ext cx="2667000" cy="1168400"/>
          </a:xfrm>
          <a:prstGeom prst="rect">
            <a:avLst/>
          </a:prstGeom>
          <a:noFill/>
          <a:ln w="76200" cmpd="tri">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120015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lvl="1" algn="ctr">
              <a:lnSpc>
                <a:spcPct val="150000"/>
              </a:lnSpc>
              <a:spcBef>
                <a:spcPct val="20000"/>
              </a:spcBef>
              <a:buClr>
                <a:schemeClr val="tx1"/>
              </a:buClr>
              <a:buFont typeface="Wingdings" charset="0"/>
              <a:buNone/>
            </a:pPr>
            <a:r>
              <a:rPr lang="en-US" sz="1400" b="1" dirty="0">
                <a:solidFill>
                  <a:srgbClr val="000099"/>
                </a:solidFill>
                <a:latin typeface="Arial" charset="0"/>
              </a:rPr>
              <a:t>Central Vision</a:t>
            </a:r>
          </a:p>
          <a:p>
            <a:pPr lvl="1" algn="ctr">
              <a:lnSpc>
                <a:spcPct val="150000"/>
              </a:lnSpc>
              <a:spcBef>
                <a:spcPct val="20000"/>
              </a:spcBef>
              <a:buClr>
                <a:schemeClr val="tx1"/>
              </a:buClr>
              <a:buFont typeface="Wingdings" charset="0"/>
              <a:buNone/>
            </a:pPr>
            <a:r>
              <a:rPr lang="en-US" sz="1400" b="1" dirty="0">
                <a:latin typeface="Arial" charset="0"/>
              </a:rPr>
              <a:t>Visual Lead, Targeting, Signs, Signals</a:t>
            </a:r>
          </a:p>
        </p:txBody>
      </p:sp>
      <p:sp>
        <p:nvSpPr>
          <p:cNvPr id="9237" name="Text Box 21"/>
          <p:cNvSpPr txBox="1">
            <a:spLocks noChangeArrowheads="1"/>
          </p:cNvSpPr>
          <p:nvPr/>
        </p:nvSpPr>
        <p:spPr bwMode="auto">
          <a:xfrm>
            <a:off x="1524000" y="4495800"/>
            <a:ext cx="2209800" cy="1169551"/>
          </a:xfrm>
          <a:prstGeom prst="rect">
            <a:avLst/>
          </a:prstGeom>
          <a:noFill/>
          <a:ln w="76200" cmpd="tri">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1400" b="1" dirty="0">
                <a:solidFill>
                  <a:srgbClr val="FF0000"/>
                </a:solidFill>
                <a:latin typeface="Arial" charset="0"/>
              </a:rPr>
              <a:t>Fringe Vision</a:t>
            </a:r>
          </a:p>
          <a:p>
            <a:pPr algn="ctr" eaLnBrk="0" hangingPunct="0">
              <a:spcBef>
                <a:spcPct val="50000"/>
              </a:spcBef>
            </a:pPr>
            <a:r>
              <a:rPr lang="en-US" sz="1400" b="1" dirty="0">
                <a:latin typeface="Arial" charset="0"/>
              </a:rPr>
              <a:t>Referencing, Precision Vehicle Placement</a:t>
            </a:r>
          </a:p>
          <a:p>
            <a:pPr algn="ctr" eaLnBrk="0" hangingPunct="0">
              <a:spcBef>
                <a:spcPct val="50000"/>
              </a:spcBef>
            </a:pPr>
            <a:r>
              <a:rPr lang="en-US" sz="1400" b="1" dirty="0">
                <a:latin typeface="Arial" charset="0"/>
              </a:rPr>
              <a:t>Path of Travel</a:t>
            </a:r>
          </a:p>
        </p:txBody>
      </p:sp>
      <p:sp>
        <p:nvSpPr>
          <p:cNvPr id="9241" name="Rectangle 25"/>
          <p:cNvSpPr>
            <a:spLocks noChangeArrowheads="1"/>
          </p:cNvSpPr>
          <p:nvPr/>
        </p:nvSpPr>
        <p:spPr bwMode="auto">
          <a:xfrm>
            <a:off x="1066800" y="175592"/>
            <a:ext cx="67818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kumimoji="1" lang="en-US" sz="4000" dirty="0">
                <a:solidFill>
                  <a:srgbClr val="C00000"/>
                </a:solidFill>
              </a:rPr>
              <a:t>The Three Parts of Vision</a:t>
            </a:r>
          </a:p>
        </p:txBody>
      </p:sp>
      <p:sp>
        <p:nvSpPr>
          <p:cNvPr id="3" name="Slide Number Placeholder 2">
            <a:extLst>
              <a:ext uri="{FF2B5EF4-FFF2-40B4-BE49-F238E27FC236}">
                <a16:creationId xmlns:a16="http://schemas.microsoft.com/office/drawing/2014/main" id="{A4CCD54C-6897-4C30-952E-6CFCF303383E}"/>
              </a:ext>
            </a:extLst>
          </p:cNvPr>
          <p:cNvSpPr>
            <a:spLocks noGrp="1"/>
          </p:cNvSpPr>
          <p:nvPr>
            <p:ph type="sldNum" sz="quarter" idx="12"/>
          </p:nvPr>
        </p:nvSpPr>
        <p:spPr/>
        <p:txBody>
          <a:bodyPr/>
          <a:lstStyle/>
          <a:p>
            <a:r>
              <a:rPr lang="en-US"/>
              <a:t>3.1 - </a:t>
            </a:r>
            <a:fld id="{364CE104-D94C-C546-B214-1EE951617B06}" type="slidenum">
              <a:rPr lang="en-US" smtClean="0"/>
              <a:pPr/>
              <a:t>17</a:t>
            </a:fld>
            <a:endParaRPr lang="en-US" dirty="0"/>
          </a:p>
        </p:txBody>
      </p:sp>
    </p:spTree>
    <p:extLst>
      <p:ext uri="{BB962C8B-B14F-4D97-AF65-F5344CB8AC3E}">
        <p14:creationId xmlns:p14="http://schemas.microsoft.com/office/powerpoint/2010/main" val="2361014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923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7" presetClass="entr" presetSubtype="2" fill="hold" nodeType="clickEffect">
                                  <p:stCondLst>
                                    <p:cond delay="0"/>
                                  </p:stCondLst>
                                  <p:childTnLst>
                                    <p:set>
                                      <p:cBhvr>
                                        <p:cTn id="13" dur="1" fill="hold">
                                          <p:stCondLst>
                                            <p:cond delay="0"/>
                                          </p:stCondLst>
                                        </p:cTn>
                                        <p:tgtEl>
                                          <p:spTgt spid="9243"/>
                                        </p:tgtEl>
                                        <p:attrNameLst>
                                          <p:attrName>style.visibility</p:attrName>
                                        </p:attrNameLst>
                                      </p:cBhvr>
                                      <p:to>
                                        <p:strVal val="visible"/>
                                      </p:to>
                                    </p:set>
                                    <p:anim calcmode="lin" valueType="num">
                                      <p:cBhvr>
                                        <p:cTn id="14" dur="500" fill="hold"/>
                                        <p:tgtEl>
                                          <p:spTgt spid="9243"/>
                                        </p:tgtEl>
                                        <p:attrNameLst>
                                          <p:attrName>ppt_x</p:attrName>
                                        </p:attrNameLst>
                                      </p:cBhvr>
                                      <p:tavLst>
                                        <p:tav tm="0">
                                          <p:val>
                                            <p:strVal val="#ppt_x+#ppt_w/2"/>
                                          </p:val>
                                        </p:tav>
                                        <p:tav tm="100000">
                                          <p:val>
                                            <p:strVal val="#ppt_x"/>
                                          </p:val>
                                        </p:tav>
                                      </p:tavLst>
                                    </p:anim>
                                    <p:anim calcmode="lin" valueType="num">
                                      <p:cBhvr>
                                        <p:cTn id="15" dur="500" fill="hold"/>
                                        <p:tgtEl>
                                          <p:spTgt spid="9243"/>
                                        </p:tgtEl>
                                        <p:attrNameLst>
                                          <p:attrName>ppt_y</p:attrName>
                                        </p:attrNameLst>
                                      </p:cBhvr>
                                      <p:tavLst>
                                        <p:tav tm="0">
                                          <p:val>
                                            <p:strVal val="#ppt_y"/>
                                          </p:val>
                                        </p:tav>
                                        <p:tav tm="100000">
                                          <p:val>
                                            <p:strVal val="#ppt_y"/>
                                          </p:val>
                                        </p:tav>
                                      </p:tavLst>
                                    </p:anim>
                                    <p:anim calcmode="lin" valueType="num">
                                      <p:cBhvr>
                                        <p:cTn id="16" dur="500" fill="hold"/>
                                        <p:tgtEl>
                                          <p:spTgt spid="9243"/>
                                        </p:tgtEl>
                                        <p:attrNameLst>
                                          <p:attrName>ppt_w</p:attrName>
                                        </p:attrNameLst>
                                      </p:cBhvr>
                                      <p:tavLst>
                                        <p:tav tm="0">
                                          <p:val>
                                            <p:fltVal val="0"/>
                                          </p:val>
                                        </p:tav>
                                        <p:tav tm="100000">
                                          <p:val>
                                            <p:strVal val="#ppt_w"/>
                                          </p:val>
                                        </p:tav>
                                      </p:tavLst>
                                    </p:anim>
                                    <p:anim calcmode="lin" valueType="num">
                                      <p:cBhvr>
                                        <p:cTn id="17" dur="500" fill="hold"/>
                                        <p:tgtEl>
                                          <p:spTgt spid="9243"/>
                                        </p:tgtEl>
                                        <p:attrNameLst>
                                          <p:attrName>ppt_h</p:attrName>
                                        </p:attrNameLst>
                                      </p:cBhvr>
                                      <p:tavLst>
                                        <p:tav tm="0">
                                          <p:val>
                                            <p:strVal val="#ppt_h"/>
                                          </p:val>
                                        </p:tav>
                                        <p:tav tm="100000">
                                          <p:val>
                                            <p:strVal val="#ppt_h"/>
                                          </p:val>
                                        </p:tav>
                                      </p:tavLst>
                                    </p:anim>
                                  </p:childTnLst>
                                </p:cTn>
                              </p:par>
                              <p:par>
                                <p:cTn id="18" presetID="1" presetClass="entr" presetSubtype="0" fill="hold" grpId="0" nodeType="withEffect">
                                  <p:stCondLst>
                                    <p:cond delay="0"/>
                                  </p:stCondLst>
                                  <p:childTnLst>
                                    <p:set>
                                      <p:cBhvr>
                                        <p:cTn id="19" dur="1" fill="hold">
                                          <p:stCondLst>
                                            <p:cond delay="499"/>
                                          </p:stCondLst>
                                        </p:cTn>
                                        <p:tgtEl>
                                          <p:spTgt spid="92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7" presetClass="entr" presetSubtype="2" fill="hold" nodeType="clickEffect">
                                  <p:stCondLst>
                                    <p:cond delay="0"/>
                                  </p:stCondLst>
                                  <p:childTnLst>
                                    <p:set>
                                      <p:cBhvr>
                                        <p:cTn id="23" dur="1" fill="hold">
                                          <p:stCondLst>
                                            <p:cond delay="0"/>
                                          </p:stCondLst>
                                        </p:cTn>
                                        <p:tgtEl>
                                          <p:spTgt spid="9244"/>
                                        </p:tgtEl>
                                        <p:attrNameLst>
                                          <p:attrName>style.visibility</p:attrName>
                                        </p:attrNameLst>
                                      </p:cBhvr>
                                      <p:to>
                                        <p:strVal val="visible"/>
                                      </p:to>
                                    </p:set>
                                    <p:anim calcmode="lin" valueType="num">
                                      <p:cBhvr>
                                        <p:cTn id="24" dur="500" fill="hold"/>
                                        <p:tgtEl>
                                          <p:spTgt spid="9244"/>
                                        </p:tgtEl>
                                        <p:attrNameLst>
                                          <p:attrName>ppt_x</p:attrName>
                                        </p:attrNameLst>
                                      </p:cBhvr>
                                      <p:tavLst>
                                        <p:tav tm="0">
                                          <p:val>
                                            <p:strVal val="#ppt_x+#ppt_w/2"/>
                                          </p:val>
                                        </p:tav>
                                        <p:tav tm="100000">
                                          <p:val>
                                            <p:strVal val="#ppt_x"/>
                                          </p:val>
                                        </p:tav>
                                      </p:tavLst>
                                    </p:anim>
                                    <p:anim calcmode="lin" valueType="num">
                                      <p:cBhvr>
                                        <p:cTn id="25" dur="500" fill="hold"/>
                                        <p:tgtEl>
                                          <p:spTgt spid="9244"/>
                                        </p:tgtEl>
                                        <p:attrNameLst>
                                          <p:attrName>ppt_y</p:attrName>
                                        </p:attrNameLst>
                                      </p:cBhvr>
                                      <p:tavLst>
                                        <p:tav tm="0">
                                          <p:val>
                                            <p:strVal val="#ppt_y"/>
                                          </p:val>
                                        </p:tav>
                                        <p:tav tm="100000">
                                          <p:val>
                                            <p:strVal val="#ppt_y"/>
                                          </p:val>
                                        </p:tav>
                                      </p:tavLst>
                                    </p:anim>
                                    <p:anim calcmode="lin" valueType="num">
                                      <p:cBhvr>
                                        <p:cTn id="26" dur="500" fill="hold"/>
                                        <p:tgtEl>
                                          <p:spTgt spid="9244"/>
                                        </p:tgtEl>
                                        <p:attrNameLst>
                                          <p:attrName>ppt_w</p:attrName>
                                        </p:attrNameLst>
                                      </p:cBhvr>
                                      <p:tavLst>
                                        <p:tav tm="0">
                                          <p:val>
                                            <p:fltVal val="0"/>
                                          </p:val>
                                        </p:tav>
                                        <p:tav tm="100000">
                                          <p:val>
                                            <p:strVal val="#ppt_w"/>
                                          </p:val>
                                        </p:tav>
                                      </p:tavLst>
                                    </p:anim>
                                    <p:anim calcmode="lin" valueType="num">
                                      <p:cBhvr>
                                        <p:cTn id="27" dur="500" fill="hold"/>
                                        <p:tgtEl>
                                          <p:spTgt spid="9244"/>
                                        </p:tgtEl>
                                        <p:attrNameLst>
                                          <p:attrName>ppt_h</p:attrName>
                                        </p:attrNameLst>
                                      </p:cBhvr>
                                      <p:tavLst>
                                        <p:tav tm="0">
                                          <p:val>
                                            <p:strVal val="#ppt_h"/>
                                          </p:val>
                                        </p:tav>
                                        <p:tav tm="100000">
                                          <p:val>
                                            <p:strVal val="#ppt_h"/>
                                          </p:val>
                                        </p:tav>
                                      </p:tavLst>
                                    </p:anim>
                                  </p:childTnLst>
                                </p:cTn>
                              </p:par>
                              <p:par>
                                <p:cTn id="28" presetID="1" presetClass="entr" presetSubtype="0" fill="hold" grpId="0" nodeType="withEffect">
                                  <p:stCondLst>
                                    <p:cond delay="0"/>
                                  </p:stCondLst>
                                  <p:childTnLst>
                                    <p:set>
                                      <p:cBhvr>
                                        <p:cTn id="29" dur="1" fill="hold">
                                          <p:stCondLst>
                                            <p:cond delay="499"/>
                                          </p:stCondLst>
                                        </p:cTn>
                                        <p:tgtEl>
                                          <p:spTgt spid="9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5" grpId="0" animBg="1" autoUpdateAnimBg="0"/>
      <p:bldP spid="9236" grpId="0" animBg="1" autoUpdateAnimBg="0"/>
      <p:bldP spid="923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511417"/>
            <a:ext cx="8229600" cy="684213"/>
          </a:xfrm>
        </p:spPr>
        <p:txBody>
          <a:bodyPr>
            <a:noAutofit/>
          </a:bodyPr>
          <a:lstStyle/>
          <a:p>
            <a:r>
              <a:rPr lang="en-US" sz="4000" dirty="0">
                <a:solidFill>
                  <a:srgbClr val="C00000"/>
                </a:solidFill>
                <a:latin typeface="+mn-lt"/>
              </a:rPr>
              <a:t>Student Activity 3</a:t>
            </a:r>
          </a:p>
        </p:txBody>
      </p:sp>
      <p:sp>
        <p:nvSpPr>
          <p:cNvPr id="4" name="Content Placeholder 3"/>
          <p:cNvSpPr>
            <a:spLocks noGrp="1"/>
          </p:cNvSpPr>
          <p:nvPr>
            <p:ph idx="4294967295"/>
          </p:nvPr>
        </p:nvSpPr>
        <p:spPr>
          <a:xfrm>
            <a:off x="2146766" y="2249764"/>
            <a:ext cx="5643562" cy="2719387"/>
          </a:xfrm>
        </p:spPr>
        <p:txBody>
          <a:bodyPr>
            <a:normAutofit/>
          </a:bodyPr>
          <a:lstStyle/>
          <a:p>
            <a:pPr marL="0" indent="0">
              <a:buNone/>
            </a:pPr>
            <a:r>
              <a:rPr lang="en-US" sz="3600" dirty="0">
                <a:latin typeface="+mn-lt"/>
              </a:rPr>
              <a:t>View Finder or Thumb Wrinkles Activity for Central and Fringe Vision</a:t>
            </a:r>
          </a:p>
        </p:txBody>
      </p:sp>
      <p:sp>
        <p:nvSpPr>
          <p:cNvPr id="2" name="Slide Number Placeholder 1">
            <a:extLst>
              <a:ext uri="{FF2B5EF4-FFF2-40B4-BE49-F238E27FC236}">
                <a16:creationId xmlns:a16="http://schemas.microsoft.com/office/drawing/2014/main" id="{D5FE037D-60FA-432A-A94A-67ACE9172C81}"/>
              </a:ext>
            </a:extLst>
          </p:cNvPr>
          <p:cNvSpPr>
            <a:spLocks noGrp="1"/>
          </p:cNvSpPr>
          <p:nvPr>
            <p:ph type="sldNum" sz="quarter" idx="12"/>
          </p:nvPr>
        </p:nvSpPr>
        <p:spPr/>
        <p:txBody>
          <a:bodyPr/>
          <a:lstStyle/>
          <a:p>
            <a:r>
              <a:rPr lang="en-US"/>
              <a:t>3.1 - </a:t>
            </a:r>
            <a:fld id="{364CE104-D94C-C546-B214-1EE951617B06}" type="slidenum">
              <a:rPr lang="en-US" smtClean="0"/>
              <a:pPr/>
              <a:t>18</a:t>
            </a:fld>
            <a:endParaRPr lang="en-US" dirty="0"/>
          </a:p>
        </p:txBody>
      </p:sp>
    </p:spTree>
    <p:extLst>
      <p:ext uri="{BB962C8B-B14F-4D97-AF65-F5344CB8AC3E}">
        <p14:creationId xmlns:p14="http://schemas.microsoft.com/office/powerpoint/2010/main" val="586747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90800" y="1828800"/>
            <a:ext cx="4186238"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nut 5"/>
          <p:cNvSpPr/>
          <p:nvPr/>
        </p:nvSpPr>
        <p:spPr bwMode="auto">
          <a:xfrm>
            <a:off x="3810000" y="1981200"/>
            <a:ext cx="1676400" cy="1447800"/>
          </a:xfrm>
          <a:prstGeom prst="donut">
            <a:avLst>
              <a:gd name="adj" fmla="val 4067"/>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Verdana" pitchFamily="34" charset="0"/>
            </a:endParaRPr>
          </a:p>
        </p:txBody>
      </p:sp>
      <p:sp>
        <p:nvSpPr>
          <p:cNvPr id="77829" name="Right Arrow 6"/>
          <p:cNvSpPr>
            <a:spLocks noChangeArrowheads="1"/>
          </p:cNvSpPr>
          <p:nvPr/>
        </p:nvSpPr>
        <p:spPr bwMode="auto">
          <a:xfrm>
            <a:off x="7239000" y="3048000"/>
            <a:ext cx="1447800" cy="304800"/>
          </a:xfrm>
          <a:prstGeom prst="rightArrow">
            <a:avLst>
              <a:gd name="adj1" fmla="val 50000"/>
              <a:gd name="adj2" fmla="val 50007"/>
            </a:avLst>
          </a:prstGeom>
          <a:solidFill>
            <a:schemeClr val="accent1"/>
          </a:solidFill>
          <a:ln w="9525">
            <a:solidFill>
              <a:schemeClr val="tx1"/>
            </a:solidFill>
            <a:round/>
            <a:headEnd/>
            <a:tailEnd/>
          </a:ln>
        </p:spPr>
        <p:txBody>
          <a:bodyPr/>
          <a:lstStyle/>
          <a:p>
            <a:endParaRPr lang="en-US" dirty="0"/>
          </a:p>
        </p:txBody>
      </p:sp>
      <p:sp>
        <p:nvSpPr>
          <p:cNvPr id="77830" name="Right Arrow 7"/>
          <p:cNvSpPr>
            <a:spLocks noChangeArrowheads="1"/>
          </p:cNvSpPr>
          <p:nvPr/>
        </p:nvSpPr>
        <p:spPr bwMode="auto">
          <a:xfrm rot="10800000">
            <a:off x="762000" y="3048000"/>
            <a:ext cx="1447800" cy="304800"/>
          </a:xfrm>
          <a:prstGeom prst="rightArrow">
            <a:avLst>
              <a:gd name="adj1" fmla="val 50000"/>
              <a:gd name="adj2" fmla="val 50007"/>
            </a:avLst>
          </a:prstGeom>
          <a:solidFill>
            <a:schemeClr val="accent1"/>
          </a:solidFill>
          <a:ln w="9525">
            <a:solidFill>
              <a:schemeClr val="tx1"/>
            </a:solidFill>
            <a:round/>
            <a:headEnd/>
            <a:tailEnd/>
          </a:ln>
        </p:spPr>
        <p:txBody>
          <a:bodyPr/>
          <a:lstStyle/>
          <a:p>
            <a:endParaRPr lang="en-US" dirty="0"/>
          </a:p>
        </p:txBody>
      </p:sp>
      <p:sp>
        <p:nvSpPr>
          <p:cNvPr id="2" name="TextBox 1"/>
          <p:cNvSpPr txBox="1"/>
          <p:nvPr/>
        </p:nvSpPr>
        <p:spPr>
          <a:xfrm>
            <a:off x="1485900" y="451038"/>
            <a:ext cx="6232071" cy="707886"/>
          </a:xfrm>
          <a:prstGeom prst="rect">
            <a:avLst/>
          </a:prstGeom>
          <a:noFill/>
        </p:spPr>
        <p:txBody>
          <a:bodyPr wrap="square" rtlCol="0">
            <a:spAutoFit/>
          </a:bodyPr>
          <a:lstStyle/>
          <a:p>
            <a:pPr algn="ctr"/>
            <a:r>
              <a:rPr lang="en-US" sz="4000" dirty="0">
                <a:solidFill>
                  <a:srgbClr val="C00000"/>
                </a:solidFill>
                <a:cs typeface="Arial" pitchFamily="34" charset="0"/>
              </a:rPr>
              <a:t>Thumb Wrinkle Activity</a:t>
            </a:r>
          </a:p>
        </p:txBody>
      </p:sp>
      <p:sp>
        <p:nvSpPr>
          <p:cNvPr id="3" name="Slide Number Placeholder 2">
            <a:extLst>
              <a:ext uri="{FF2B5EF4-FFF2-40B4-BE49-F238E27FC236}">
                <a16:creationId xmlns:a16="http://schemas.microsoft.com/office/drawing/2014/main" id="{1EBDBD04-DA37-45D9-A5F4-778B09852885}"/>
              </a:ext>
            </a:extLst>
          </p:cNvPr>
          <p:cNvSpPr>
            <a:spLocks noGrp="1"/>
          </p:cNvSpPr>
          <p:nvPr>
            <p:ph type="sldNum" sz="quarter" idx="12"/>
          </p:nvPr>
        </p:nvSpPr>
        <p:spPr/>
        <p:txBody>
          <a:bodyPr/>
          <a:lstStyle/>
          <a:p>
            <a:r>
              <a:rPr lang="en-US"/>
              <a:t>3.1 - </a:t>
            </a:r>
            <a:fld id="{364CE104-D94C-C546-B214-1EE951617B06}" type="slidenum">
              <a:rPr lang="en-US" smtClean="0"/>
              <a:pPr/>
              <a:t>19</a:t>
            </a:fld>
            <a:endParaRPr lang="en-US" dirty="0"/>
          </a:p>
        </p:txBody>
      </p:sp>
    </p:spTree>
    <p:extLst>
      <p:ext uri="{BB962C8B-B14F-4D97-AF65-F5344CB8AC3E}">
        <p14:creationId xmlns:p14="http://schemas.microsoft.com/office/powerpoint/2010/main" val="298591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431303" y="2650045"/>
            <a:ext cx="85099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3600" dirty="0">
                <a:solidFill>
                  <a:srgbClr val="000000"/>
                </a:solidFill>
              </a:rPr>
              <a:t>How are driver decisions </a:t>
            </a:r>
            <a:br>
              <a:rPr lang="en-US" sz="3600" dirty="0">
                <a:solidFill>
                  <a:srgbClr val="000000"/>
                </a:solidFill>
              </a:rPr>
            </a:br>
            <a:r>
              <a:rPr lang="en-US" sz="3600" dirty="0">
                <a:solidFill>
                  <a:srgbClr val="000000"/>
                </a:solidFill>
              </a:rPr>
              <a:t>and 90% related?</a:t>
            </a:r>
            <a:endParaRPr lang="en-US" sz="3600" dirty="0"/>
          </a:p>
        </p:txBody>
      </p:sp>
      <p:sp>
        <p:nvSpPr>
          <p:cNvPr id="6" name="Rectangle 5"/>
          <p:cNvSpPr>
            <a:spLocks noChangeArrowheads="1"/>
          </p:cNvSpPr>
          <p:nvPr/>
        </p:nvSpPr>
        <p:spPr bwMode="auto">
          <a:xfrm>
            <a:off x="666172" y="1330363"/>
            <a:ext cx="804025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4000" dirty="0">
                <a:solidFill>
                  <a:srgbClr val="C00000"/>
                </a:solidFill>
              </a:rPr>
              <a:t>Key Question</a:t>
            </a:r>
          </a:p>
        </p:txBody>
      </p:sp>
      <p:sp>
        <p:nvSpPr>
          <p:cNvPr id="4" name="Slide Number Placeholder 3">
            <a:extLst>
              <a:ext uri="{FF2B5EF4-FFF2-40B4-BE49-F238E27FC236}">
                <a16:creationId xmlns:a16="http://schemas.microsoft.com/office/drawing/2014/main" id="{CF79E4A4-C80C-40A0-B1F3-7F611D95B409}"/>
              </a:ext>
            </a:extLst>
          </p:cNvPr>
          <p:cNvSpPr>
            <a:spLocks noGrp="1"/>
          </p:cNvSpPr>
          <p:nvPr>
            <p:ph type="sldNum" sz="quarter" idx="12"/>
          </p:nvPr>
        </p:nvSpPr>
        <p:spPr/>
        <p:txBody>
          <a:bodyPr/>
          <a:lstStyle/>
          <a:p>
            <a:r>
              <a:rPr lang="en-US"/>
              <a:t>3.1 - </a:t>
            </a:r>
            <a:fld id="{364CE104-D94C-C546-B214-1EE951617B06}" type="slidenum">
              <a:rPr lang="en-US" smtClean="0"/>
              <a:pPr/>
              <a:t>2</a:t>
            </a:fld>
            <a:endParaRPr lang="en-US" dirty="0"/>
          </a:p>
        </p:txBody>
      </p:sp>
    </p:spTree>
    <p:extLst>
      <p:ext uri="{BB962C8B-B14F-4D97-AF65-F5344CB8AC3E}">
        <p14:creationId xmlns:p14="http://schemas.microsoft.com/office/powerpoint/2010/main" val="3117589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1" y="482047"/>
            <a:ext cx="6937169" cy="707886"/>
          </a:xfrm>
          <a:prstGeom prst="rect">
            <a:avLst/>
          </a:prstGeom>
          <a:noFill/>
        </p:spPr>
        <p:txBody>
          <a:bodyPr wrap="square" rtlCol="0">
            <a:spAutoFit/>
          </a:bodyPr>
          <a:lstStyle/>
          <a:p>
            <a:pPr algn="ctr"/>
            <a:r>
              <a:rPr lang="en-US" sz="4000" dirty="0">
                <a:solidFill>
                  <a:srgbClr val="C00000"/>
                </a:solidFill>
                <a:cs typeface="Arial" pitchFamily="34" charset="0"/>
              </a:rPr>
              <a:t>Okee-Dokee Activity</a:t>
            </a:r>
          </a:p>
        </p:txBody>
      </p:sp>
      <p:pic>
        <p:nvPicPr>
          <p:cNvPr id="4" name="Picture 3"/>
          <p:cNvPicPr>
            <a:picLocks noChangeAspect="1"/>
          </p:cNvPicPr>
          <p:nvPr/>
        </p:nvPicPr>
        <p:blipFill>
          <a:blip r:embed="rId3"/>
          <a:stretch>
            <a:fillRect/>
          </a:stretch>
        </p:blipFill>
        <p:spPr>
          <a:xfrm flipH="1">
            <a:off x="2298876" y="1774371"/>
            <a:ext cx="4552196" cy="3432630"/>
          </a:xfrm>
          <a:prstGeom prst="rect">
            <a:avLst/>
          </a:prstGeom>
        </p:spPr>
      </p:pic>
      <p:sp>
        <p:nvSpPr>
          <p:cNvPr id="2" name="Slide Number Placeholder 1">
            <a:extLst>
              <a:ext uri="{FF2B5EF4-FFF2-40B4-BE49-F238E27FC236}">
                <a16:creationId xmlns:a16="http://schemas.microsoft.com/office/drawing/2014/main" id="{A5253BCA-A153-46B6-8928-69F024745F2E}"/>
              </a:ext>
            </a:extLst>
          </p:cNvPr>
          <p:cNvSpPr>
            <a:spLocks noGrp="1"/>
          </p:cNvSpPr>
          <p:nvPr>
            <p:ph type="sldNum" sz="quarter" idx="12"/>
          </p:nvPr>
        </p:nvSpPr>
        <p:spPr/>
        <p:txBody>
          <a:bodyPr/>
          <a:lstStyle/>
          <a:p>
            <a:r>
              <a:rPr lang="en-US"/>
              <a:t>3.1 - </a:t>
            </a:r>
            <a:fld id="{364CE104-D94C-C546-B214-1EE951617B06}" type="slidenum">
              <a:rPr lang="en-US" smtClean="0"/>
              <a:pPr/>
              <a:t>20</a:t>
            </a:fld>
            <a:endParaRPr lang="en-US" dirty="0"/>
          </a:p>
        </p:txBody>
      </p:sp>
    </p:spTree>
    <p:extLst>
      <p:ext uri="{BB962C8B-B14F-4D97-AF65-F5344CB8AC3E}">
        <p14:creationId xmlns:p14="http://schemas.microsoft.com/office/powerpoint/2010/main" val="183770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88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9" y="-114328"/>
            <a:ext cx="9154645" cy="5933194"/>
          </a:xfrm>
          <a:prstGeom prst="rect">
            <a:avLst/>
          </a:prstGeom>
        </p:spPr>
      </p:pic>
      <p:grpSp>
        <p:nvGrpSpPr>
          <p:cNvPr id="11" name="Group 10"/>
          <p:cNvGrpSpPr/>
          <p:nvPr/>
        </p:nvGrpSpPr>
        <p:grpSpPr>
          <a:xfrm>
            <a:off x="3308350" y="1527255"/>
            <a:ext cx="1562909" cy="1563546"/>
            <a:chOff x="3472303" y="1928543"/>
            <a:chExt cx="1570182" cy="1593056"/>
          </a:xfrm>
        </p:grpSpPr>
        <p:sp>
          <p:nvSpPr>
            <p:cNvPr id="4" name="Donut 3"/>
            <p:cNvSpPr/>
            <p:nvPr/>
          </p:nvSpPr>
          <p:spPr>
            <a:xfrm>
              <a:off x="3988852" y="3221418"/>
              <a:ext cx="381001" cy="300181"/>
            </a:xfrm>
            <a:prstGeom prst="donut">
              <a:avLst>
                <a:gd name="adj" fmla="val 1978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extBox 5"/>
            <p:cNvSpPr txBox="1"/>
            <p:nvPr/>
          </p:nvSpPr>
          <p:spPr>
            <a:xfrm>
              <a:off x="3472303" y="1928543"/>
              <a:ext cx="1570182" cy="940757"/>
            </a:xfrm>
            <a:prstGeom prst="rect">
              <a:avLst/>
            </a:prstGeom>
            <a:solidFill>
              <a:schemeClr val="accent1">
                <a:lumMod val="60000"/>
                <a:lumOff val="40000"/>
              </a:schemeClr>
            </a:solidFill>
          </p:spPr>
          <p:txBody>
            <a:bodyPr wrap="square" rtlCol="0">
              <a:spAutoFit/>
            </a:bodyPr>
            <a:lstStyle/>
            <a:p>
              <a:r>
                <a:rPr lang="en-US" dirty="0"/>
                <a:t>See the target with your </a:t>
              </a:r>
              <a:r>
                <a:rPr lang="en-US" b="1" dirty="0"/>
                <a:t>central vision</a:t>
              </a:r>
            </a:p>
          </p:txBody>
        </p:sp>
      </p:grpSp>
      <p:sp>
        <p:nvSpPr>
          <p:cNvPr id="9" name="Trapezoid 8"/>
          <p:cNvSpPr>
            <a:spLocks/>
          </p:cNvSpPr>
          <p:nvPr/>
        </p:nvSpPr>
        <p:spPr>
          <a:xfrm rot="17261305" flipH="1">
            <a:off x="4948303" y="1254153"/>
            <a:ext cx="3636948" cy="4957443"/>
          </a:xfrm>
          <a:prstGeom prst="trapezoid">
            <a:avLst>
              <a:gd name="adj" fmla="val 39859"/>
            </a:avLst>
          </a:prstGeom>
          <a:solidFill>
            <a:srgbClr val="FCD5B5">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rapezoid 12"/>
          <p:cNvSpPr/>
          <p:nvPr/>
        </p:nvSpPr>
        <p:spPr>
          <a:xfrm rot="21416150">
            <a:off x="1216661" y="3270081"/>
            <a:ext cx="5746286" cy="2613747"/>
          </a:xfrm>
          <a:prstGeom prst="trapezoid">
            <a:avLst>
              <a:gd name="adj" fmla="val 108905"/>
            </a:avLst>
          </a:prstGeom>
          <a:solidFill>
            <a:schemeClr val="accent6">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Down Arrow 11"/>
          <p:cNvSpPr/>
          <p:nvPr/>
        </p:nvSpPr>
        <p:spPr>
          <a:xfrm>
            <a:off x="3803460" y="2443470"/>
            <a:ext cx="396426" cy="25079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3211374" y="4367636"/>
            <a:ext cx="2129251" cy="707886"/>
          </a:xfrm>
          <a:prstGeom prst="rect">
            <a:avLst/>
          </a:prstGeom>
          <a:noFill/>
        </p:spPr>
        <p:txBody>
          <a:bodyPr wrap="square" rtlCol="0">
            <a:spAutoFit/>
          </a:bodyPr>
          <a:lstStyle/>
          <a:p>
            <a:r>
              <a:rPr lang="en-US" sz="2000" dirty="0"/>
              <a:t>See this area with your </a:t>
            </a:r>
            <a:r>
              <a:rPr lang="en-US" sz="2000" b="1" dirty="0"/>
              <a:t>fringe vision</a:t>
            </a:r>
          </a:p>
        </p:txBody>
      </p:sp>
      <p:sp>
        <p:nvSpPr>
          <p:cNvPr id="8" name="Trapezoid 7"/>
          <p:cNvSpPr/>
          <p:nvPr/>
        </p:nvSpPr>
        <p:spPr>
          <a:xfrm rot="4039634">
            <a:off x="-208199" y="1833047"/>
            <a:ext cx="3800920" cy="4044599"/>
          </a:xfrm>
          <a:prstGeom prst="trapezoid">
            <a:avLst>
              <a:gd name="adj" fmla="val 39925"/>
            </a:avLst>
          </a:prstGeom>
          <a:solidFill>
            <a:schemeClr val="accent6">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93C9A5C-B5D8-4777-A278-2C02987A7CC3}"/>
              </a:ext>
            </a:extLst>
          </p:cNvPr>
          <p:cNvSpPr>
            <a:spLocks noGrp="1"/>
          </p:cNvSpPr>
          <p:nvPr>
            <p:ph type="sldNum" sz="quarter" idx="12"/>
          </p:nvPr>
        </p:nvSpPr>
        <p:spPr/>
        <p:txBody>
          <a:bodyPr/>
          <a:lstStyle/>
          <a:p>
            <a:r>
              <a:rPr lang="en-US"/>
              <a:t>3.1 - </a:t>
            </a:r>
            <a:fld id="{364CE104-D94C-C546-B214-1EE951617B06}" type="slidenum">
              <a:rPr lang="en-US" smtClean="0"/>
              <a:pPr/>
              <a:t>21</a:t>
            </a:fld>
            <a:endParaRPr lang="en-US" dirty="0"/>
          </a:p>
        </p:txBody>
      </p:sp>
    </p:spTree>
    <p:extLst>
      <p:ext uri="{BB962C8B-B14F-4D97-AF65-F5344CB8AC3E}">
        <p14:creationId xmlns:p14="http://schemas.microsoft.com/office/powerpoint/2010/main" val="3102481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1-22 Targeting Exerci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9127004" cy="6845254"/>
          </a:xfrm>
          <a:prstGeom prst="rect">
            <a:avLst/>
          </a:prstGeom>
        </p:spPr>
      </p:pic>
      <p:sp>
        <p:nvSpPr>
          <p:cNvPr id="4" name="Donut 3"/>
          <p:cNvSpPr/>
          <p:nvPr/>
        </p:nvSpPr>
        <p:spPr>
          <a:xfrm>
            <a:off x="3937001" y="1847273"/>
            <a:ext cx="441036" cy="427182"/>
          </a:xfrm>
          <a:prstGeom prst="donut">
            <a:avLst>
              <a:gd name="adj" fmla="val 841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 name="Trapezoid 4"/>
          <p:cNvSpPr>
            <a:spLocks/>
          </p:cNvSpPr>
          <p:nvPr/>
        </p:nvSpPr>
        <p:spPr>
          <a:xfrm flipH="1">
            <a:off x="871682" y="3035253"/>
            <a:ext cx="6673273" cy="3810000"/>
          </a:xfrm>
          <a:prstGeom prst="trapezoid">
            <a:avLst>
              <a:gd name="adj" fmla="val 65575"/>
            </a:avLst>
          </a:prstGeom>
          <a:solidFill>
            <a:srgbClr val="FCD5B5">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2944092" y="2436305"/>
            <a:ext cx="2528454" cy="646331"/>
          </a:xfrm>
          <a:prstGeom prst="rect">
            <a:avLst/>
          </a:prstGeom>
          <a:solidFill>
            <a:schemeClr val="bg1">
              <a:alpha val="62000"/>
            </a:schemeClr>
          </a:solidFill>
        </p:spPr>
        <p:txBody>
          <a:bodyPr wrap="square" rtlCol="0">
            <a:spAutoFit/>
          </a:bodyPr>
          <a:lstStyle/>
          <a:p>
            <a:pPr algn="ctr"/>
            <a:r>
              <a:rPr lang="en-US" dirty="0"/>
              <a:t>Where did you look and what did you see?</a:t>
            </a:r>
          </a:p>
        </p:txBody>
      </p:sp>
      <p:sp>
        <p:nvSpPr>
          <p:cNvPr id="9" name="Trapezoid 8"/>
          <p:cNvSpPr/>
          <p:nvPr/>
        </p:nvSpPr>
        <p:spPr>
          <a:xfrm rot="2912188">
            <a:off x="-645186" y="1746741"/>
            <a:ext cx="3819277" cy="4585990"/>
          </a:xfrm>
          <a:prstGeom prst="trapezoid">
            <a:avLst>
              <a:gd name="adj" fmla="val 32834"/>
            </a:avLst>
          </a:prstGeom>
          <a:solidFill>
            <a:schemeClr val="accent6">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rapezoid 9"/>
          <p:cNvSpPr>
            <a:spLocks/>
          </p:cNvSpPr>
          <p:nvPr/>
        </p:nvSpPr>
        <p:spPr>
          <a:xfrm rot="18637628" flipH="1">
            <a:off x="5166479" y="1656508"/>
            <a:ext cx="4039572" cy="4428232"/>
          </a:xfrm>
          <a:prstGeom prst="trapezoid">
            <a:avLst>
              <a:gd name="adj" fmla="val 32694"/>
            </a:avLst>
          </a:prstGeom>
          <a:solidFill>
            <a:srgbClr val="FCD5B5">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DEDAA98-7816-44BF-BE15-7D79A5BBE290}"/>
              </a:ext>
            </a:extLst>
          </p:cNvPr>
          <p:cNvSpPr>
            <a:spLocks noGrp="1"/>
          </p:cNvSpPr>
          <p:nvPr>
            <p:ph type="sldNum" sz="quarter" idx="12"/>
          </p:nvPr>
        </p:nvSpPr>
        <p:spPr/>
        <p:txBody>
          <a:bodyPr/>
          <a:lstStyle/>
          <a:p>
            <a:r>
              <a:rPr lang="en-US"/>
              <a:t>3.1 - </a:t>
            </a:r>
            <a:fld id="{364CE104-D94C-C546-B214-1EE951617B06}" type="slidenum">
              <a:rPr lang="en-US" smtClean="0"/>
              <a:pPr/>
              <a:t>22</a:t>
            </a:fld>
            <a:endParaRPr lang="en-US" dirty="0"/>
          </a:p>
        </p:txBody>
      </p:sp>
    </p:spTree>
    <p:extLst>
      <p:ext uri="{BB962C8B-B14F-4D97-AF65-F5344CB8AC3E}">
        <p14:creationId xmlns:p14="http://schemas.microsoft.com/office/powerpoint/2010/main" val="16159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3"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par>
                                <p:cTn id="11" presetID="22" presetClass="entr" presetSubtype="4"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000"/>
                                        <p:tgtEl>
                                          <p:spTgt spid="10"/>
                                        </p:tgtEl>
                                      </p:cBhvr>
                                    </p:animEffect>
                                  </p:childTnLst>
                                </p:cTn>
                              </p:par>
                              <p:par>
                                <p:cTn id="14" presetID="22" presetClass="entr" presetSubtype="4"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000"/>
                                        <p:tgtEl>
                                          <p:spTgt spid="9"/>
                                        </p:tgtEl>
                                      </p:cBhvr>
                                    </p:animEffect>
                                  </p:childTnLst>
                                </p:cTn>
                              </p:par>
                            </p:childTnLst>
                          </p:cTn>
                        </p:par>
                        <p:par>
                          <p:cTn id="17" fill="hold">
                            <p:stCondLst>
                              <p:cond delay="1000"/>
                            </p:stCondLst>
                            <p:childTnLst>
                              <p:par>
                                <p:cTn id="18" presetID="1" presetClass="exit" presetSubtype="0" fill="hold" grpId="0" nodeType="afterEffect">
                                  <p:stCondLst>
                                    <p:cond delay="2000"/>
                                  </p:stCondLst>
                                  <p:childTnLst>
                                    <p:set>
                                      <p:cBhvr>
                                        <p:cTn id="19" dur="1" fill="hold">
                                          <p:stCondLst>
                                            <p:cond delay="0"/>
                                          </p:stCondLst>
                                        </p:cTn>
                                        <p:tgtEl>
                                          <p:spTgt spid="4"/>
                                        </p:tgtEl>
                                        <p:attrNameLst>
                                          <p:attrName>style.visibility</p:attrName>
                                        </p:attrNameLst>
                                      </p:cBhvr>
                                      <p:to>
                                        <p:strVal val="hidden"/>
                                      </p:to>
                                    </p:set>
                                  </p:childTnLst>
                                </p:cTn>
                              </p:par>
                              <p:par>
                                <p:cTn id="20" presetID="1" presetClass="exit" presetSubtype="0" fill="hold" grpId="2" nodeType="withEffect">
                                  <p:stCondLst>
                                    <p:cond delay="50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grpId="2" nodeType="withEffect">
                                  <p:stCondLst>
                                    <p:cond delay="50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xit" presetSubtype="0" fill="hold" grpId="2" nodeType="withEffect">
                                  <p:stCondLst>
                                    <p:cond delay="500"/>
                                  </p:stCondLst>
                                  <p:childTnLst>
                                    <p:set>
                                      <p:cBhvr>
                                        <p:cTn id="25" dur="1" fill="hold">
                                          <p:stCondLst>
                                            <p:cond delay="0"/>
                                          </p:stCondLst>
                                        </p:cTn>
                                        <p:tgtEl>
                                          <p:spTgt spid="10"/>
                                        </p:tgtEl>
                                        <p:attrNameLst>
                                          <p:attrName>style.visibility</p:attrName>
                                        </p:attrNameLst>
                                      </p:cBhvr>
                                      <p:to>
                                        <p:strVal val="hidden"/>
                                      </p:to>
                                    </p:set>
                                  </p:childTnLst>
                                </p:cTn>
                              </p:par>
                            </p:childTnLst>
                          </p:cTn>
                        </p:par>
                        <p:par>
                          <p:cTn id="26" fill="hold">
                            <p:stCondLst>
                              <p:cond delay="3000"/>
                            </p:stCondLst>
                            <p:childTnLst>
                              <p:par>
                                <p:cTn id="27" presetID="9"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video>
              <p:cMediaNode vol="80000">
                <p:cTn id="43" fill="hold" display="0">
                  <p:stCondLst>
                    <p:cond delay="indefinite"/>
                  </p:stCondLst>
                </p:cTn>
                <p:tgtEl>
                  <p:spTgt spid="7"/>
                </p:tgtEl>
              </p:cMediaNode>
            </p:video>
          </p:childTnLst>
        </p:cTn>
      </p:par>
    </p:tnLst>
    <p:bldLst>
      <p:bldP spid="4" grpId="0" animBg="1"/>
      <p:bldP spid="4" grpId="1" animBg="1"/>
      <p:bldP spid="5" grpId="2" animBg="1"/>
      <p:bldP spid="5" grpId="3" animBg="1"/>
      <p:bldP spid="6" grpId="0" animBg="1"/>
      <p:bldP spid="9" grpId="0" animBg="1"/>
      <p:bldP spid="9" grpId="1" animBg="1"/>
      <p:bldP spid="9" grpId="2" animBg="1"/>
      <p:bldP spid="10" grpId="0" animBg="1"/>
      <p:bldP spid="10" grpId="1" animBg="1"/>
      <p:bldP spid="10"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1386" y="420688"/>
            <a:ext cx="7288213" cy="868362"/>
          </a:xfrm>
        </p:spPr>
        <p:txBody>
          <a:bodyPr>
            <a:normAutofit/>
          </a:bodyPr>
          <a:lstStyle/>
          <a:p>
            <a:r>
              <a:rPr lang="en-US" sz="4000" dirty="0">
                <a:solidFill>
                  <a:srgbClr val="C00000"/>
                </a:solidFill>
                <a:latin typeface="+mn-lt"/>
              </a:rPr>
              <a:t>Student Activity 4</a:t>
            </a:r>
          </a:p>
        </p:txBody>
      </p:sp>
      <p:sp>
        <p:nvSpPr>
          <p:cNvPr id="3" name="Content Placeholder 2"/>
          <p:cNvSpPr>
            <a:spLocks noGrp="1"/>
          </p:cNvSpPr>
          <p:nvPr>
            <p:ph idx="4294967295"/>
          </p:nvPr>
        </p:nvSpPr>
        <p:spPr>
          <a:xfrm>
            <a:off x="941387" y="1809612"/>
            <a:ext cx="7261225" cy="4543425"/>
          </a:xfrm>
        </p:spPr>
        <p:txBody>
          <a:bodyPr>
            <a:normAutofit/>
          </a:bodyPr>
          <a:lstStyle/>
          <a:p>
            <a:r>
              <a:rPr lang="en-US" sz="2800" dirty="0">
                <a:latin typeface="+mn-lt"/>
              </a:rPr>
              <a:t>Pick one student to stand in the front of the class.</a:t>
            </a:r>
          </a:p>
          <a:p>
            <a:r>
              <a:rPr lang="en-US" sz="2800" dirty="0">
                <a:latin typeface="+mn-lt"/>
              </a:rPr>
              <a:t>Using a flashlight, stand to the side of the student and turn it on and off.</a:t>
            </a:r>
          </a:p>
          <a:p>
            <a:r>
              <a:rPr lang="en-US" sz="2800" dirty="0">
                <a:latin typeface="+mn-lt"/>
              </a:rPr>
              <a:t>Determine the angle where the person can and cannot see the flashlight.</a:t>
            </a:r>
          </a:p>
        </p:txBody>
      </p:sp>
      <p:sp>
        <p:nvSpPr>
          <p:cNvPr id="4" name="Slide Number Placeholder 3">
            <a:extLst>
              <a:ext uri="{FF2B5EF4-FFF2-40B4-BE49-F238E27FC236}">
                <a16:creationId xmlns:a16="http://schemas.microsoft.com/office/drawing/2014/main" id="{8D53A20F-43BA-4FB4-BADD-DC5083EC754E}"/>
              </a:ext>
            </a:extLst>
          </p:cNvPr>
          <p:cNvSpPr>
            <a:spLocks noGrp="1"/>
          </p:cNvSpPr>
          <p:nvPr>
            <p:ph type="sldNum" sz="quarter" idx="12"/>
          </p:nvPr>
        </p:nvSpPr>
        <p:spPr/>
        <p:txBody>
          <a:bodyPr/>
          <a:lstStyle/>
          <a:p>
            <a:r>
              <a:rPr lang="en-US"/>
              <a:t>3.1 - </a:t>
            </a:r>
            <a:fld id="{364CE104-D94C-C546-B214-1EE951617B06}" type="slidenum">
              <a:rPr lang="en-US" smtClean="0"/>
              <a:pPr/>
              <a:t>23</a:t>
            </a:fld>
            <a:endParaRPr lang="en-US" dirty="0"/>
          </a:p>
        </p:txBody>
      </p:sp>
    </p:spTree>
    <p:extLst>
      <p:ext uri="{BB962C8B-B14F-4D97-AF65-F5344CB8AC3E}">
        <p14:creationId xmlns:p14="http://schemas.microsoft.com/office/powerpoint/2010/main" val="347605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66163" y="4424709"/>
            <a:ext cx="8220636" cy="1065212"/>
          </a:xfrm>
        </p:spPr>
        <p:txBody>
          <a:bodyPr>
            <a:noAutofit/>
          </a:bodyPr>
          <a:lstStyle/>
          <a:p>
            <a:r>
              <a:rPr lang="en-US" sz="4400" dirty="0">
                <a:solidFill>
                  <a:srgbClr val="C00000"/>
                </a:solidFill>
                <a:latin typeface="+mn-lt"/>
              </a:rPr>
              <a:t>THE VEHICLE CONTROL SEQUENCE</a:t>
            </a:r>
          </a:p>
        </p:txBody>
      </p:sp>
      <p:sp>
        <p:nvSpPr>
          <p:cNvPr id="2" name="Slide Number Placeholder 1">
            <a:extLst>
              <a:ext uri="{FF2B5EF4-FFF2-40B4-BE49-F238E27FC236}">
                <a16:creationId xmlns:a16="http://schemas.microsoft.com/office/drawing/2014/main" id="{D1A430CA-8952-4458-A32F-320922B0A6CF}"/>
              </a:ext>
            </a:extLst>
          </p:cNvPr>
          <p:cNvSpPr>
            <a:spLocks noGrp="1"/>
          </p:cNvSpPr>
          <p:nvPr>
            <p:ph type="sldNum" sz="quarter" idx="12"/>
          </p:nvPr>
        </p:nvSpPr>
        <p:spPr/>
        <p:txBody>
          <a:bodyPr/>
          <a:lstStyle/>
          <a:p>
            <a:r>
              <a:rPr lang="en-US"/>
              <a:t>3.1 - </a:t>
            </a:r>
            <a:fld id="{364CE104-D94C-C546-B214-1EE951617B06}" type="slidenum">
              <a:rPr lang="en-US" smtClean="0"/>
              <a:pPr/>
              <a:t>24</a:t>
            </a:fld>
            <a:endParaRPr lang="en-US" dirty="0"/>
          </a:p>
        </p:txBody>
      </p:sp>
    </p:spTree>
    <p:extLst>
      <p:ext uri="{BB962C8B-B14F-4D97-AF65-F5344CB8AC3E}">
        <p14:creationId xmlns:p14="http://schemas.microsoft.com/office/powerpoint/2010/main" val="508843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199" y="274638"/>
            <a:ext cx="8229600" cy="868362"/>
          </a:xfrm>
        </p:spPr>
        <p:txBody>
          <a:bodyPr>
            <a:normAutofit/>
          </a:bodyPr>
          <a:lstStyle/>
          <a:p>
            <a:r>
              <a:rPr lang="en-US" sz="4000" dirty="0">
                <a:solidFill>
                  <a:srgbClr val="C00000"/>
                </a:solidFill>
                <a:latin typeface="+mn-lt"/>
              </a:rPr>
              <a:t>Vehicle Control Sequence</a:t>
            </a:r>
          </a:p>
        </p:txBody>
      </p:sp>
      <p:sp>
        <p:nvSpPr>
          <p:cNvPr id="5" name="Content Placeholder 4"/>
          <p:cNvSpPr>
            <a:spLocks noGrp="1"/>
          </p:cNvSpPr>
          <p:nvPr>
            <p:ph idx="4294967295"/>
          </p:nvPr>
        </p:nvSpPr>
        <p:spPr>
          <a:xfrm>
            <a:off x="1029380" y="1203534"/>
            <a:ext cx="7209183" cy="5165724"/>
          </a:xfrm>
        </p:spPr>
        <p:txBody>
          <a:bodyPr>
            <a:noAutofit/>
          </a:bodyPr>
          <a:lstStyle/>
          <a:p>
            <a:r>
              <a:rPr lang="en-US" sz="2400" b="1" dirty="0">
                <a:solidFill>
                  <a:srgbClr val="C00000"/>
                </a:solidFill>
                <a:latin typeface="+mn-lt"/>
              </a:rPr>
              <a:t>Find</a:t>
            </a:r>
            <a:r>
              <a:rPr lang="en-US" sz="2400" dirty="0">
                <a:latin typeface="+mn-lt"/>
              </a:rPr>
              <a:t>—Find it, see it, identify it, realize that you have to do something with it.</a:t>
            </a:r>
          </a:p>
          <a:p>
            <a:pPr marL="0" indent="0">
              <a:buNone/>
            </a:pPr>
            <a:endParaRPr lang="en-US" sz="2400" dirty="0">
              <a:latin typeface="+mn-lt"/>
            </a:endParaRPr>
          </a:p>
          <a:p>
            <a:r>
              <a:rPr lang="en-US" sz="2400" b="1" dirty="0">
                <a:solidFill>
                  <a:srgbClr val="C00000"/>
                </a:solidFill>
                <a:latin typeface="+mn-lt"/>
              </a:rPr>
              <a:t>Solve</a:t>
            </a:r>
            <a:r>
              <a:rPr lang="en-US" sz="2400" dirty="0">
                <a:latin typeface="+mn-lt"/>
              </a:rPr>
              <a:t>—Solve it by determining if you need to slow down, speed up, keep the same speed and whether you need to change lane position to create space.</a:t>
            </a:r>
          </a:p>
          <a:p>
            <a:pPr marL="0" indent="0">
              <a:buNone/>
            </a:pPr>
            <a:endParaRPr lang="en-US" sz="2400" dirty="0">
              <a:latin typeface="+mn-lt"/>
            </a:endParaRPr>
          </a:p>
          <a:p>
            <a:r>
              <a:rPr lang="en-US" sz="2400" b="1" dirty="0">
                <a:solidFill>
                  <a:srgbClr val="C00000"/>
                </a:solidFill>
                <a:latin typeface="+mn-lt"/>
              </a:rPr>
              <a:t>Control</a:t>
            </a:r>
            <a:r>
              <a:rPr lang="en-US" sz="2400" dirty="0">
                <a:latin typeface="+mn-lt"/>
              </a:rPr>
              <a:t>—Making sure that what you decided to do to create space still works as you near your LOS or POT blockage.</a:t>
            </a:r>
          </a:p>
          <a:p>
            <a:pPr marL="0" indent="0">
              <a:buNone/>
            </a:pPr>
            <a:endParaRPr lang="en-US" sz="2400" dirty="0">
              <a:latin typeface="+mn-lt"/>
            </a:endParaRPr>
          </a:p>
          <a:p>
            <a:pPr marL="0" indent="0">
              <a:buNone/>
            </a:pPr>
            <a:r>
              <a:rPr lang="en-US" sz="1800" i="1" dirty="0">
                <a:latin typeface="+mn-lt"/>
              </a:rPr>
              <a:t>For more on Find-Solve-Control read the Module 3.1 Effective Vision Control Factsheet.</a:t>
            </a:r>
          </a:p>
        </p:txBody>
      </p:sp>
      <p:sp>
        <p:nvSpPr>
          <p:cNvPr id="2" name="Slide Number Placeholder 1">
            <a:extLst>
              <a:ext uri="{FF2B5EF4-FFF2-40B4-BE49-F238E27FC236}">
                <a16:creationId xmlns:a16="http://schemas.microsoft.com/office/drawing/2014/main" id="{1B00569D-7E3B-4E21-AACF-95DDD0B3099D}"/>
              </a:ext>
            </a:extLst>
          </p:cNvPr>
          <p:cNvSpPr>
            <a:spLocks noGrp="1"/>
          </p:cNvSpPr>
          <p:nvPr>
            <p:ph type="sldNum" sz="quarter" idx="12"/>
          </p:nvPr>
        </p:nvSpPr>
        <p:spPr/>
        <p:txBody>
          <a:bodyPr/>
          <a:lstStyle/>
          <a:p>
            <a:r>
              <a:rPr lang="en-US"/>
              <a:t>3.1 - </a:t>
            </a:r>
            <a:fld id="{364CE104-D94C-C546-B214-1EE951617B06}" type="slidenum">
              <a:rPr lang="en-US" smtClean="0"/>
              <a:pPr/>
              <a:t>25</a:t>
            </a:fld>
            <a:endParaRPr lang="en-US" dirty="0"/>
          </a:p>
        </p:txBody>
      </p:sp>
    </p:spTree>
    <p:extLst>
      <p:ext uri="{BB962C8B-B14F-4D97-AF65-F5344CB8AC3E}">
        <p14:creationId xmlns:p14="http://schemas.microsoft.com/office/powerpoint/2010/main" val="3562039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27 at 9.45.4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573" y="0"/>
            <a:ext cx="9844794" cy="6858000"/>
          </a:xfrm>
          <a:prstGeom prst="rect">
            <a:avLst/>
          </a:prstGeom>
        </p:spPr>
      </p:pic>
      <p:sp>
        <p:nvSpPr>
          <p:cNvPr id="6" name="Donut 5"/>
          <p:cNvSpPr/>
          <p:nvPr/>
        </p:nvSpPr>
        <p:spPr>
          <a:xfrm>
            <a:off x="4017818" y="2158999"/>
            <a:ext cx="946725" cy="981365"/>
          </a:xfrm>
          <a:prstGeom prst="donut">
            <a:avLst>
              <a:gd name="adj" fmla="val 56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rapezoid 6"/>
          <p:cNvSpPr>
            <a:spLocks/>
          </p:cNvSpPr>
          <p:nvPr/>
        </p:nvSpPr>
        <p:spPr>
          <a:xfrm flipH="1">
            <a:off x="450273" y="3344719"/>
            <a:ext cx="8146036" cy="3640281"/>
          </a:xfrm>
          <a:prstGeom prst="trapezoid">
            <a:avLst>
              <a:gd name="adj" fmla="val 101397"/>
            </a:avLst>
          </a:prstGeom>
          <a:solidFill>
            <a:srgbClr val="FCD5B5">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Donut 7"/>
          <p:cNvSpPr/>
          <p:nvPr/>
        </p:nvSpPr>
        <p:spPr>
          <a:xfrm>
            <a:off x="4643580" y="2331748"/>
            <a:ext cx="1186875" cy="981365"/>
          </a:xfrm>
          <a:prstGeom prst="donut">
            <a:avLst>
              <a:gd name="adj" fmla="val 56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Donut 8"/>
          <p:cNvSpPr/>
          <p:nvPr/>
        </p:nvSpPr>
        <p:spPr>
          <a:xfrm>
            <a:off x="3209637" y="2313708"/>
            <a:ext cx="1112982" cy="1031011"/>
          </a:xfrm>
          <a:prstGeom prst="donut">
            <a:avLst>
              <a:gd name="adj" fmla="val 56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Slide Number Placeholder 9">
            <a:extLst>
              <a:ext uri="{FF2B5EF4-FFF2-40B4-BE49-F238E27FC236}">
                <a16:creationId xmlns:a16="http://schemas.microsoft.com/office/drawing/2014/main" id="{598E04E4-D8B2-42B9-B6F7-24D88D0F1805}"/>
              </a:ext>
            </a:extLst>
          </p:cNvPr>
          <p:cNvSpPr>
            <a:spLocks noGrp="1"/>
          </p:cNvSpPr>
          <p:nvPr>
            <p:ph type="sldNum" sz="quarter" idx="12"/>
          </p:nvPr>
        </p:nvSpPr>
        <p:spPr/>
        <p:txBody>
          <a:bodyPr/>
          <a:lstStyle/>
          <a:p>
            <a:r>
              <a:rPr lang="en-US"/>
              <a:t>3.1 - </a:t>
            </a:r>
            <a:fld id="{364CE104-D94C-C546-B214-1EE951617B06}" type="slidenum">
              <a:rPr lang="en-US" smtClean="0"/>
              <a:pPr/>
              <a:t>26</a:t>
            </a:fld>
            <a:endParaRPr lang="en-US" dirty="0"/>
          </a:p>
        </p:txBody>
      </p:sp>
    </p:spTree>
    <p:extLst>
      <p:ext uri="{BB962C8B-B14F-4D97-AF65-F5344CB8AC3E}">
        <p14:creationId xmlns:p14="http://schemas.microsoft.com/office/powerpoint/2010/main" val="4952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6"/>
                                        </p:tgtEl>
                                        <p:attrNameLst>
                                          <p:attrName>style.visibility</p:attrName>
                                        </p:attrNameLst>
                                      </p:cBhvr>
                                      <p:to>
                                        <p:strVal val="visible"/>
                                      </p:to>
                                    </p:set>
                                  </p:childTnLst>
                                </p:cTn>
                              </p:par>
                            </p:childTnLst>
                          </p:cTn>
                        </p:par>
                        <p:par>
                          <p:cTn id="7" fill="hold">
                            <p:stCondLst>
                              <p:cond delay="600"/>
                            </p:stCondLst>
                            <p:childTnLst>
                              <p:par>
                                <p:cTn id="8" presetID="1" presetClass="exit" presetSubtype="0" fill="hold" grpId="1" nodeType="afterEffect">
                                  <p:stCondLst>
                                    <p:cond delay="90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1500"/>
                            </p:stCondLst>
                            <p:childTnLst>
                              <p:par>
                                <p:cTn id="11" presetID="22" presetClass="entr" presetSubtype="4" fill="hold" grpId="1" nodeType="afterEffect">
                                  <p:stCondLst>
                                    <p:cond delay="80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3300"/>
                            </p:stCondLst>
                            <p:childTnLst>
                              <p:par>
                                <p:cTn id="15" presetID="1" presetClass="exit" presetSubtype="0" fill="hold" grpId="0" nodeType="afterEffect">
                                  <p:stCondLst>
                                    <p:cond delay="0"/>
                                  </p:stCondLst>
                                  <p:childTnLst>
                                    <p:set>
                                      <p:cBhvr>
                                        <p:cTn id="16" dur="1" fill="hold">
                                          <p:stCondLst>
                                            <p:cond delay="799"/>
                                          </p:stCondLst>
                                        </p:cTn>
                                        <p:tgtEl>
                                          <p:spTgt spid="7"/>
                                        </p:tgtEl>
                                        <p:attrNameLst>
                                          <p:attrName>style.visibility</p:attrName>
                                        </p:attrNameLst>
                                      </p:cBhvr>
                                      <p:to>
                                        <p:strVal val="hidden"/>
                                      </p:to>
                                    </p:set>
                                  </p:childTnLst>
                                </p:cTn>
                              </p:par>
                            </p:childTnLst>
                          </p:cTn>
                        </p:par>
                        <p:par>
                          <p:cTn id="17" fill="hold">
                            <p:stCondLst>
                              <p:cond delay="4100"/>
                            </p:stCondLst>
                            <p:childTnLst>
                              <p:par>
                                <p:cTn id="18" presetID="1" presetClass="entr" presetSubtype="0" fill="hold" grpId="0" nodeType="afterEffect">
                                  <p:stCondLst>
                                    <p:cond delay="0"/>
                                  </p:stCondLst>
                                  <p:childTnLst>
                                    <p:set>
                                      <p:cBhvr>
                                        <p:cTn id="19" dur="1" fill="hold">
                                          <p:stCondLst>
                                            <p:cond delay="599"/>
                                          </p:stCondLst>
                                        </p:cTn>
                                        <p:tgtEl>
                                          <p:spTgt spid="9"/>
                                        </p:tgtEl>
                                        <p:attrNameLst>
                                          <p:attrName>style.visibility</p:attrName>
                                        </p:attrNameLst>
                                      </p:cBhvr>
                                      <p:to>
                                        <p:strVal val="visible"/>
                                      </p:to>
                                    </p:set>
                                  </p:childTnLst>
                                </p:cTn>
                              </p:par>
                            </p:childTnLst>
                          </p:cTn>
                        </p:par>
                        <p:par>
                          <p:cTn id="20" fill="hold">
                            <p:stCondLst>
                              <p:cond delay="4700"/>
                            </p:stCondLst>
                            <p:childTnLst>
                              <p:par>
                                <p:cTn id="21" presetID="1" presetClass="exit" presetSubtype="0" fill="hold" grpId="1" nodeType="afterEffect">
                                  <p:stCondLst>
                                    <p:cond delay="900"/>
                                  </p:stCondLst>
                                  <p:childTnLst>
                                    <p:set>
                                      <p:cBhvr>
                                        <p:cTn id="22" dur="1" fill="hold">
                                          <p:stCondLst>
                                            <p:cond delay="0"/>
                                          </p:stCondLst>
                                        </p:cTn>
                                        <p:tgtEl>
                                          <p:spTgt spid="9"/>
                                        </p:tgtEl>
                                        <p:attrNameLst>
                                          <p:attrName>style.visibility</p:attrName>
                                        </p:attrNameLst>
                                      </p:cBhvr>
                                      <p:to>
                                        <p:strVal val="hidden"/>
                                      </p:to>
                                    </p:set>
                                  </p:childTnLst>
                                </p:cTn>
                              </p:par>
                            </p:childTnLst>
                          </p:cTn>
                        </p:par>
                        <p:par>
                          <p:cTn id="23" fill="hold">
                            <p:stCondLst>
                              <p:cond delay="5600"/>
                            </p:stCondLst>
                            <p:childTnLst>
                              <p:par>
                                <p:cTn id="24" presetID="1" presetClass="entr" presetSubtype="0" fill="hold" grpId="0" nodeType="afterEffect">
                                  <p:stCondLst>
                                    <p:cond delay="0"/>
                                  </p:stCondLst>
                                  <p:childTnLst>
                                    <p:set>
                                      <p:cBhvr>
                                        <p:cTn id="25" dur="1" fill="hold">
                                          <p:stCondLst>
                                            <p:cond delay="599"/>
                                          </p:stCondLst>
                                        </p:cTn>
                                        <p:tgtEl>
                                          <p:spTgt spid="8"/>
                                        </p:tgtEl>
                                        <p:attrNameLst>
                                          <p:attrName>style.visibility</p:attrName>
                                        </p:attrNameLst>
                                      </p:cBhvr>
                                      <p:to>
                                        <p:strVal val="visible"/>
                                      </p:to>
                                    </p:set>
                                  </p:childTnLst>
                                </p:cTn>
                              </p:par>
                            </p:childTnLst>
                          </p:cTn>
                        </p:par>
                        <p:par>
                          <p:cTn id="26" fill="hold">
                            <p:stCondLst>
                              <p:cond delay="6200"/>
                            </p:stCondLst>
                            <p:childTnLst>
                              <p:par>
                                <p:cTn id="27" presetID="1" presetClass="exit" presetSubtype="0" fill="hold" grpId="1" nodeType="afterEffect">
                                  <p:stCondLst>
                                    <p:cond delay="90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27 at 10.06.0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836" y="0"/>
            <a:ext cx="10311046" cy="6858000"/>
          </a:xfrm>
          <a:prstGeom prst="rect">
            <a:avLst/>
          </a:prstGeom>
        </p:spPr>
      </p:pic>
      <p:sp>
        <p:nvSpPr>
          <p:cNvPr id="6" name="Donut 5"/>
          <p:cNvSpPr/>
          <p:nvPr/>
        </p:nvSpPr>
        <p:spPr>
          <a:xfrm>
            <a:off x="4290292" y="2690090"/>
            <a:ext cx="946725" cy="981365"/>
          </a:xfrm>
          <a:prstGeom prst="donut">
            <a:avLst>
              <a:gd name="adj" fmla="val 56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rapezoid 6"/>
          <p:cNvSpPr>
            <a:spLocks/>
          </p:cNvSpPr>
          <p:nvPr/>
        </p:nvSpPr>
        <p:spPr>
          <a:xfrm flipH="1">
            <a:off x="780038" y="3625273"/>
            <a:ext cx="8146036" cy="3359727"/>
          </a:xfrm>
          <a:prstGeom prst="trapezoid">
            <a:avLst>
              <a:gd name="adj" fmla="val 101397"/>
            </a:avLst>
          </a:prstGeom>
          <a:solidFill>
            <a:srgbClr val="FCD5B5">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Donut 7"/>
          <p:cNvSpPr/>
          <p:nvPr/>
        </p:nvSpPr>
        <p:spPr>
          <a:xfrm>
            <a:off x="5237017" y="2690090"/>
            <a:ext cx="1320801" cy="981365"/>
          </a:xfrm>
          <a:prstGeom prst="donut">
            <a:avLst>
              <a:gd name="adj" fmla="val 56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Donut 8"/>
          <p:cNvSpPr/>
          <p:nvPr/>
        </p:nvSpPr>
        <p:spPr>
          <a:xfrm>
            <a:off x="3124200" y="2690090"/>
            <a:ext cx="1198419" cy="1031011"/>
          </a:xfrm>
          <a:prstGeom prst="donut">
            <a:avLst>
              <a:gd name="adj" fmla="val 56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Slide Number Placeholder 9">
            <a:extLst>
              <a:ext uri="{FF2B5EF4-FFF2-40B4-BE49-F238E27FC236}">
                <a16:creationId xmlns:a16="http://schemas.microsoft.com/office/drawing/2014/main" id="{6B0E1B7B-D854-45FB-924C-C17532C6A05A}"/>
              </a:ext>
            </a:extLst>
          </p:cNvPr>
          <p:cNvSpPr>
            <a:spLocks noGrp="1"/>
          </p:cNvSpPr>
          <p:nvPr>
            <p:ph type="sldNum" sz="quarter" idx="12"/>
          </p:nvPr>
        </p:nvSpPr>
        <p:spPr/>
        <p:txBody>
          <a:bodyPr/>
          <a:lstStyle/>
          <a:p>
            <a:r>
              <a:rPr lang="en-US"/>
              <a:t>3.1 - </a:t>
            </a:r>
            <a:fld id="{364CE104-D94C-C546-B214-1EE951617B06}" type="slidenum">
              <a:rPr lang="en-US" smtClean="0"/>
              <a:pPr/>
              <a:t>27</a:t>
            </a:fld>
            <a:endParaRPr lang="en-US" dirty="0"/>
          </a:p>
        </p:txBody>
      </p:sp>
    </p:spTree>
    <p:extLst>
      <p:ext uri="{BB962C8B-B14F-4D97-AF65-F5344CB8AC3E}">
        <p14:creationId xmlns:p14="http://schemas.microsoft.com/office/powerpoint/2010/main" val="29530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6"/>
                                        </p:tgtEl>
                                        <p:attrNameLst>
                                          <p:attrName>style.visibility</p:attrName>
                                        </p:attrNameLst>
                                      </p:cBhvr>
                                      <p:to>
                                        <p:strVal val="visible"/>
                                      </p:to>
                                    </p:set>
                                  </p:childTnLst>
                                </p:cTn>
                              </p:par>
                            </p:childTnLst>
                          </p:cTn>
                        </p:par>
                        <p:par>
                          <p:cTn id="7" fill="hold">
                            <p:stCondLst>
                              <p:cond delay="600"/>
                            </p:stCondLst>
                            <p:childTnLst>
                              <p:par>
                                <p:cTn id="8" presetID="1" presetClass="exit" presetSubtype="0" fill="hold" grpId="1" nodeType="afterEffect">
                                  <p:stCondLst>
                                    <p:cond delay="90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1500"/>
                            </p:stCondLst>
                            <p:childTnLst>
                              <p:par>
                                <p:cTn id="11" presetID="22" presetClass="entr" presetSubtype="4" fill="hold" grpId="1" nodeType="afterEffect">
                                  <p:stCondLst>
                                    <p:cond delay="80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3300"/>
                            </p:stCondLst>
                            <p:childTnLst>
                              <p:par>
                                <p:cTn id="15" presetID="1" presetClass="exit" presetSubtype="0" fill="hold" grpId="0" nodeType="afterEffect">
                                  <p:stCondLst>
                                    <p:cond delay="0"/>
                                  </p:stCondLst>
                                  <p:childTnLst>
                                    <p:set>
                                      <p:cBhvr>
                                        <p:cTn id="16" dur="1" fill="hold">
                                          <p:stCondLst>
                                            <p:cond delay="799"/>
                                          </p:stCondLst>
                                        </p:cTn>
                                        <p:tgtEl>
                                          <p:spTgt spid="7"/>
                                        </p:tgtEl>
                                        <p:attrNameLst>
                                          <p:attrName>style.visibility</p:attrName>
                                        </p:attrNameLst>
                                      </p:cBhvr>
                                      <p:to>
                                        <p:strVal val="hidden"/>
                                      </p:to>
                                    </p:set>
                                  </p:childTnLst>
                                </p:cTn>
                              </p:par>
                            </p:childTnLst>
                          </p:cTn>
                        </p:par>
                        <p:par>
                          <p:cTn id="17" fill="hold">
                            <p:stCondLst>
                              <p:cond delay="4100"/>
                            </p:stCondLst>
                            <p:childTnLst>
                              <p:par>
                                <p:cTn id="18" presetID="1" presetClass="entr" presetSubtype="0" fill="hold" grpId="0" nodeType="afterEffect">
                                  <p:stCondLst>
                                    <p:cond delay="0"/>
                                  </p:stCondLst>
                                  <p:childTnLst>
                                    <p:set>
                                      <p:cBhvr>
                                        <p:cTn id="19" dur="1" fill="hold">
                                          <p:stCondLst>
                                            <p:cond delay="599"/>
                                          </p:stCondLst>
                                        </p:cTn>
                                        <p:tgtEl>
                                          <p:spTgt spid="9"/>
                                        </p:tgtEl>
                                        <p:attrNameLst>
                                          <p:attrName>style.visibility</p:attrName>
                                        </p:attrNameLst>
                                      </p:cBhvr>
                                      <p:to>
                                        <p:strVal val="visible"/>
                                      </p:to>
                                    </p:set>
                                  </p:childTnLst>
                                </p:cTn>
                              </p:par>
                            </p:childTnLst>
                          </p:cTn>
                        </p:par>
                        <p:par>
                          <p:cTn id="20" fill="hold">
                            <p:stCondLst>
                              <p:cond delay="4700"/>
                            </p:stCondLst>
                            <p:childTnLst>
                              <p:par>
                                <p:cTn id="21" presetID="1" presetClass="exit" presetSubtype="0" fill="hold" grpId="1" nodeType="afterEffect">
                                  <p:stCondLst>
                                    <p:cond delay="900"/>
                                  </p:stCondLst>
                                  <p:childTnLst>
                                    <p:set>
                                      <p:cBhvr>
                                        <p:cTn id="22" dur="1" fill="hold">
                                          <p:stCondLst>
                                            <p:cond delay="0"/>
                                          </p:stCondLst>
                                        </p:cTn>
                                        <p:tgtEl>
                                          <p:spTgt spid="9"/>
                                        </p:tgtEl>
                                        <p:attrNameLst>
                                          <p:attrName>style.visibility</p:attrName>
                                        </p:attrNameLst>
                                      </p:cBhvr>
                                      <p:to>
                                        <p:strVal val="hidden"/>
                                      </p:to>
                                    </p:set>
                                  </p:childTnLst>
                                </p:cTn>
                              </p:par>
                            </p:childTnLst>
                          </p:cTn>
                        </p:par>
                        <p:par>
                          <p:cTn id="23" fill="hold">
                            <p:stCondLst>
                              <p:cond delay="5600"/>
                            </p:stCondLst>
                            <p:childTnLst>
                              <p:par>
                                <p:cTn id="24" presetID="1" presetClass="entr" presetSubtype="0" fill="hold" grpId="0" nodeType="afterEffect">
                                  <p:stCondLst>
                                    <p:cond delay="0"/>
                                  </p:stCondLst>
                                  <p:childTnLst>
                                    <p:set>
                                      <p:cBhvr>
                                        <p:cTn id="25" dur="1" fill="hold">
                                          <p:stCondLst>
                                            <p:cond delay="599"/>
                                          </p:stCondLst>
                                        </p:cTn>
                                        <p:tgtEl>
                                          <p:spTgt spid="8"/>
                                        </p:tgtEl>
                                        <p:attrNameLst>
                                          <p:attrName>style.visibility</p:attrName>
                                        </p:attrNameLst>
                                      </p:cBhvr>
                                      <p:to>
                                        <p:strVal val="visible"/>
                                      </p:to>
                                    </p:set>
                                  </p:childTnLst>
                                </p:cTn>
                              </p:par>
                            </p:childTnLst>
                          </p:cTn>
                        </p:par>
                        <p:par>
                          <p:cTn id="26" fill="hold">
                            <p:stCondLst>
                              <p:cond delay="6200"/>
                            </p:stCondLst>
                            <p:childTnLst>
                              <p:par>
                                <p:cTn id="27" presetID="1" presetClass="exit" presetSubtype="0" fill="hold" grpId="1" nodeType="afterEffect">
                                  <p:stCondLst>
                                    <p:cond delay="90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rett stree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0809"/>
            <a:ext cx="9144000" cy="6807191"/>
          </a:xfrm>
          <a:prstGeom prst="rect">
            <a:avLst/>
          </a:prstGeom>
        </p:spPr>
      </p:pic>
      <p:sp>
        <p:nvSpPr>
          <p:cNvPr id="3" name="TextBox 2"/>
          <p:cNvSpPr txBox="1"/>
          <p:nvPr/>
        </p:nvSpPr>
        <p:spPr>
          <a:xfrm>
            <a:off x="404092" y="334818"/>
            <a:ext cx="8439726" cy="923330"/>
          </a:xfrm>
          <a:prstGeom prst="rect">
            <a:avLst/>
          </a:prstGeom>
          <a:solidFill>
            <a:schemeClr val="bg2">
              <a:lumMod val="90000"/>
              <a:alpha val="78000"/>
            </a:schemeClr>
          </a:solidFill>
        </p:spPr>
        <p:txBody>
          <a:bodyPr wrap="square" rtlCol="0">
            <a:spAutoFit/>
          </a:bodyPr>
          <a:lstStyle/>
          <a:p>
            <a:r>
              <a:rPr lang="en-US" dirty="0"/>
              <a:t>Using the searching strategy you just learned, answer the following questions with your partner.</a:t>
            </a:r>
          </a:p>
          <a:p>
            <a:r>
              <a:rPr lang="en-US" dirty="0"/>
              <a:t>How is your 1. target area? 2. path of travel? 3. left front zone? 4. right front zone?</a:t>
            </a:r>
          </a:p>
        </p:txBody>
      </p:sp>
      <p:sp>
        <p:nvSpPr>
          <p:cNvPr id="5" name="TextBox 4"/>
          <p:cNvSpPr txBox="1"/>
          <p:nvPr/>
        </p:nvSpPr>
        <p:spPr>
          <a:xfrm>
            <a:off x="1604818" y="5969000"/>
            <a:ext cx="5899727" cy="646331"/>
          </a:xfrm>
          <a:prstGeom prst="rect">
            <a:avLst/>
          </a:prstGeom>
          <a:noFill/>
        </p:spPr>
        <p:txBody>
          <a:bodyPr wrap="square" rtlCol="0">
            <a:spAutoFit/>
          </a:bodyPr>
          <a:lstStyle/>
          <a:p>
            <a:r>
              <a:rPr lang="en-US" dirty="0">
                <a:solidFill>
                  <a:srgbClr val="FFFF00"/>
                </a:solidFill>
              </a:rPr>
              <a:t>1. Hill, signal, and car, 2. Open, but may close as I get closer to the crosswalk, 3. Open, 4. Closed because of the van.</a:t>
            </a:r>
          </a:p>
        </p:txBody>
      </p:sp>
      <p:sp>
        <p:nvSpPr>
          <p:cNvPr id="6" name="Slide Number Placeholder 5">
            <a:extLst>
              <a:ext uri="{FF2B5EF4-FFF2-40B4-BE49-F238E27FC236}">
                <a16:creationId xmlns:a16="http://schemas.microsoft.com/office/drawing/2014/main" id="{003DFEE4-F9E8-46E8-94F7-727DC3C05C25}"/>
              </a:ext>
            </a:extLst>
          </p:cNvPr>
          <p:cNvSpPr>
            <a:spLocks noGrp="1"/>
          </p:cNvSpPr>
          <p:nvPr>
            <p:ph type="sldNum" sz="quarter" idx="12"/>
          </p:nvPr>
        </p:nvSpPr>
        <p:spPr/>
        <p:txBody>
          <a:bodyPr/>
          <a:lstStyle/>
          <a:p>
            <a:r>
              <a:rPr lang="en-US"/>
              <a:t>3.1 - </a:t>
            </a:r>
            <a:fld id="{364CE104-D94C-C546-B214-1EE951617B06}" type="slidenum">
              <a:rPr lang="en-US" smtClean="0"/>
              <a:pPr/>
              <a:t>28</a:t>
            </a:fld>
            <a:endParaRPr lang="en-US" dirty="0"/>
          </a:p>
        </p:txBody>
      </p:sp>
    </p:spTree>
    <p:extLst>
      <p:ext uri="{BB962C8B-B14F-4D97-AF65-F5344CB8AC3E}">
        <p14:creationId xmlns:p14="http://schemas.microsoft.com/office/powerpoint/2010/main" val="67308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rett stree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51" y="0"/>
            <a:ext cx="9212251" cy="6858000"/>
          </a:xfrm>
          <a:prstGeom prst="rect">
            <a:avLst/>
          </a:prstGeom>
        </p:spPr>
      </p:pic>
      <p:sp>
        <p:nvSpPr>
          <p:cNvPr id="3" name="TextBox 2"/>
          <p:cNvSpPr txBox="1"/>
          <p:nvPr/>
        </p:nvSpPr>
        <p:spPr>
          <a:xfrm>
            <a:off x="404092" y="334818"/>
            <a:ext cx="8439726" cy="646331"/>
          </a:xfrm>
          <a:prstGeom prst="rect">
            <a:avLst/>
          </a:prstGeom>
          <a:solidFill>
            <a:schemeClr val="bg2">
              <a:lumMod val="90000"/>
              <a:alpha val="78000"/>
            </a:schemeClr>
          </a:solidFill>
        </p:spPr>
        <p:txBody>
          <a:bodyPr wrap="square" rtlCol="0">
            <a:spAutoFit/>
          </a:bodyPr>
          <a:lstStyle/>
          <a:p>
            <a:r>
              <a:rPr lang="en-US" dirty="0"/>
              <a:t>Now that you know what LOS and POT issues you will encounter, what will you do in the vehicle control sequence?</a:t>
            </a:r>
          </a:p>
        </p:txBody>
      </p:sp>
      <p:sp>
        <p:nvSpPr>
          <p:cNvPr id="5" name="TextBox 4"/>
          <p:cNvSpPr txBox="1"/>
          <p:nvPr/>
        </p:nvSpPr>
        <p:spPr>
          <a:xfrm>
            <a:off x="1186544" y="5994400"/>
            <a:ext cx="6237513" cy="369332"/>
          </a:xfrm>
          <a:prstGeom prst="rect">
            <a:avLst/>
          </a:prstGeom>
          <a:noFill/>
        </p:spPr>
        <p:txBody>
          <a:bodyPr wrap="square" rtlCol="0">
            <a:spAutoFit/>
          </a:bodyPr>
          <a:lstStyle/>
          <a:p>
            <a:r>
              <a:rPr lang="en-US" dirty="0">
                <a:solidFill>
                  <a:srgbClr val="FFFF00"/>
                </a:solidFill>
              </a:rPr>
              <a:t>Slow down, move to LP 2 and search around the front of the van.</a:t>
            </a:r>
          </a:p>
        </p:txBody>
      </p:sp>
      <p:sp>
        <p:nvSpPr>
          <p:cNvPr id="4" name="Slide Number Placeholder 3">
            <a:extLst>
              <a:ext uri="{FF2B5EF4-FFF2-40B4-BE49-F238E27FC236}">
                <a16:creationId xmlns:a16="http://schemas.microsoft.com/office/drawing/2014/main" id="{C02EF960-ED52-4A72-A35E-8479C3028FE9}"/>
              </a:ext>
            </a:extLst>
          </p:cNvPr>
          <p:cNvSpPr>
            <a:spLocks noGrp="1"/>
          </p:cNvSpPr>
          <p:nvPr>
            <p:ph type="sldNum" sz="quarter" idx="12"/>
          </p:nvPr>
        </p:nvSpPr>
        <p:spPr/>
        <p:txBody>
          <a:bodyPr/>
          <a:lstStyle/>
          <a:p>
            <a:r>
              <a:rPr lang="en-US"/>
              <a:t>3.1 - </a:t>
            </a:r>
            <a:fld id="{364CE104-D94C-C546-B214-1EE951617B06}" type="slidenum">
              <a:rPr lang="en-US" smtClean="0"/>
              <a:pPr/>
              <a:t>29</a:t>
            </a:fld>
            <a:endParaRPr lang="en-US" dirty="0"/>
          </a:p>
        </p:txBody>
      </p:sp>
    </p:spTree>
    <p:extLst>
      <p:ext uri="{BB962C8B-B14F-4D97-AF65-F5344CB8AC3E}">
        <p14:creationId xmlns:p14="http://schemas.microsoft.com/office/powerpoint/2010/main" val="405998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bwMode="auto">
          <a:xfrm>
            <a:off x="457199" y="270980"/>
            <a:ext cx="8229600" cy="8683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4000" dirty="0">
                <a:solidFill>
                  <a:srgbClr val="C00000"/>
                </a:solidFill>
                <a:latin typeface="+mn-lt"/>
              </a:rPr>
              <a:t>Focus on Vision</a:t>
            </a:r>
            <a:br>
              <a:rPr lang="en-US" sz="4000" b="1" dirty="0">
                <a:solidFill>
                  <a:srgbClr val="C00000"/>
                </a:solidFill>
                <a:latin typeface="+mn-lt"/>
              </a:rPr>
            </a:br>
            <a:endParaRPr lang="en-US" sz="4000" b="1" dirty="0">
              <a:solidFill>
                <a:srgbClr val="C00000"/>
              </a:solidFill>
              <a:latin typeface="+mn-lt"/>
            </a:endParaRPr>
          </a:p>
        </p:txBody>
      </p:sp>
      <p:sp>
        <p:nvSpPr>
          <p:cNvPr id="71683" name="Rectangle 3"/>
          <p:cNvSpPr>
            <a:spLocks noGrp="1" noChangeArrowheads="1"/>
          </p:cNvSpPr>
          <p:nvPr>
            <p:ph type="body" idx="4294967295"/>
          </p:nvPr>
        </p:nvSpPr>
        <p:spPr bwMode="auto">
          <a:xfrm>
            <a:off x="457199" y="1294365"/>
            <a:ext cx="8229600" cy="49069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rmAutofit/>
          </a:bodyPr>
          <a:lstStyle/>
          <a:p>
            <a:pPr marL="0" indent="0">
              <a:lnSpc>
                <a:spcPct val="90000"/>
              </a:lnSpc>
              <a:buNone/>
            </a:pPr>
            <a:r>
              <a:rPr lang="en-US" sz="2400" b="1" dirty="0">
                <a:solidFill>
                  <a:srgbClr val="C00000"/>
                </a:solidFill>
                <a:latin typeface="+mn-lt"/>
              </a:rPr>
              <a:t>1.	Visual Skills</a:t>
            </a:r>
          </a:p>
          <a:p>
            <a:pPr marL="614172"/>
            <a:r>
              <a:rPr lang="en-US" sz="2000" dirty="0">
                <a:latin typeface="+mn-lt"/>
              </a:rPr>
              <a:t>What is vision?</a:t>
            </a:r>
          </a:p>
          <a:p>
            <a:pPr marL="614172"/>
            <a:r>
              <a:rPr lang="en-US" sz="2000" dirty="0">
                <a:latin typeface="+mn-lt"/>
              </a:rPr>
              <a:t>How do I use my vision when driving?</a:t>
            </a:r>
          </a:p>
          <a:p>
            <a:pPr marL="614172">
              <a:spcAft>
                <a:spcPts val="600"/>
              </a:spcAft>
            </a:pPr>
            <a:r>
              <a:rPr lang="en-US" sz="2000" dirty="0">
                <a:latin typeface="+mn-lt"/>
              </a:rPr>
              <a:t>How can I develop habits and attitudes to use my visual skills more effectively?</a:t>
            </a:r>
          </a:p>
          <a:p>
            <a:pPr marL="0" indent="0">
              <a:lnSpc>
                <a:spcPct val="90000"/>
              </a:lnSpc>
              <a:spcAft>
                <a:spcPts val="600"/>
              </a:spcAft>
              <a:buNone/>
            </a:pPr>
            <a:r>
              <a:rPr lang="en-US" sz="2400" b="1" dirty="0">
                <a:solidFill>
                  <a:srgbClr val="C00000"/>
                </a:solidFill>
                <a:latin typeface="+mn-lt"/>
              </a:rPr>
              <a:t>2.	Vehicle Control</a:t>
            </a:r>
          </a:p>
          <a:p>
            <a:pPr marL="610362">
              <a:buFont typeface="Arial" pitchFamily="34" charset="0"/>
              <a:buChar char="•"/>
            </a:pPr>
            <a:r>
              <a:rPr lang="en-US" sz="2000" dirty="0">
                <a:latin typeface="+mn-lt"/>
              </a:rPr>
              <a:t>What habits and attitudes will help me control my car smoothly, efficiently, and safely?</a:t>
            </a:r>
            <a:br>
              <a:rPr lang="en-US" sz="2400" dirty="0">
                <a:latin typeface="+mn-lt"/>
              </a:rPr>
            </a:br>
            <a:endParaRPr lang="en-US" sz="1600" dirty="0">
              <a:latin typeface="+mn-lt"/>
            </a:endParaRPr>
          </a:p>
          <a:p>
            <a:pPr marL="0" indent="0">
              <a:lnSpc>
                <a:spcPct val="90000"/>
              </a:lnSpc>
              <a:buNone/>
            </a:pPr>
            <a:r>
              <a:rPr lang="en-US" sz="2400" b="1" dirty="0">
                <a:solidFill>
                  <a:srgbClr val="C00000"/>
                </a:solidFill>
                <a:latin typeface="+mn-lt"/>
              </a:rPr>
              <a:t>3.	Risk Management</a:t>
            </a:r>
            <a:endParaRPr lang="en-US" sz="2000" b="1" dirty="0">
              <a:solidFill>
                <a:srgbClr val="C00000"/>
              </a:solidFill>
              <a:latin typeface="+mn-lt"/>
            </a:endParaRPr>
          </a:p>
          <a:p>
            <a:pPr lvl="1">
              <a:buFont typeface="Arial" pitchFamily="34" charset="0"/>
              <a:buChar char="•"/>
            </a:pPr>
            <a:r>
              <a:rPr lang="en-US" sz="2000" dirty="0">
                <a:latin typeface="+mn-lt"/>
              </a:rPr>
              <a:t>How can I manage the risk associated with driving?</a:t>
            </a:r>
          </a:p>
          <a:p>
            <a:pPr lvl="1">
              <a:buFont typeface="Arial" pitchFamily="34" charset="0"/>
              <a:buChar char="•"/>
            </a:pPr>
            <a:r>
              <a:rPr lang="en-US" sz="2000" dirty="0">
                <a:latin typeface="+mn-lt"/>
              </a:rPr>
              <a:t>What habits and attitudes will help me manage risk?</a:t>
            </a:r>
          </a:p>
          <a:p>
            <a:pPr lvl="1">
              <a:buFont typeface="Arial" pitchFamily="34" charset="0"/>
              <a:buChar char="•"/>
            </a:pPr>
            <a:r>
              <a:rPr lang="en-US" sz="2000" dirty="0">
                <a:latin typeface="+mn-lt"/>
              </a:rPr>
              <a:t>How can I develop those habits that keep me safe?</a:t>
            </a:r>
          </a:p>
        </p:txBody>
      </p:sp>
      <p:sp>
        <p:nvSpPr>
          <p:cNvPr id="2" name="Slide Number Placeholder 1">
            <a:extLst>
              <a:ext uri="{FF2B5EF4-FFF2-40B4-BE49-F238E27FC236}">
                <a16:creationId xmlns:a16="http://schemas.microsoft.com/office/drawing/2014/main" id="{C40936CE-4CDA-48E4-9CED-CD2980DB569A}"/>
              </a:ext>
            </a:extLst>
          </p:cNvPr>
          <p:cNvSpPr>
            <a:spLocks noGrp="1"/>
          </p:cNvSpPr>
          <p:nvPr>
            <p:ph type="sldNum" sz="quarter" idx="12"/>
          </p:nvPr>
        </p:nvSpPr>
        <p:spPr/>
        <p:txBody>
          <a:bodyPr/>
          <a:lstStyle/>
          <a:p>
            <a:r>
              <a:rPr lang="en-US"/>
              <a:t>3.1 - </a:t>
            </a:r>
            <a:fld id="{364CE104-D94C-C546-B214-1EE951617B06}" type="slidenum">
              <a:rPr lang="en-US" smtClean="0"/>
              <a:pPr/>
              <a:t>3</a:t>
            </a:fld>
            <a:endParaRPr lang="en-US" dirty="0"/>
          </a:p>
        </p:txBody>
      </p:sp>
    </p:spTree>
    <p:extLst>
      <p:ext uri="{BB962C8B-B14F-4D97-AF65-F5344CB8AC3E}">
        <p14:creationId xmlns:p14="http://schemas.microsoft.com/office/powerpoint/2010/main" val="3139213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8149.JPG"/>
          <p:cNvPicPr>
            <a:picLocks noChangeAspect="1"/>
          </p:cNvPicPr>
          <p:nvPr/>
        </p:nvPicPr>
        <p:blipFill rotWithShape="1">
          <a:blip r:embed="rId3" cstate="screen">
            <a:extLst>
              <a:ext uri="{28A0092B-C50C-407E-A947-70E740481C1C}">
                <a14:useLocalDpi xmlns:a14="http://schemas.microsoft.com/office/drawing/2010/main"/>
              </a:ext>
            </a:extLst>
          </a:blip>
          <a:srcRect b="-1777"/>
          <a:stretch/>
        </p:blipFill>
        <p:spPr>
          <a:xfrm>
            <a:off x="1" y="0"/>
            <a:ext cx="9397999" cy="6996545"/>
          </a:xfrm>
          <a:prstGeom prst="rect">
            <a:avLst/>
          </a:prstGeom>
        </p:spPr>
      </p:pic>
      <p:sp>
        <p:nvSpPr>
          <p:cNvPr id="4" name="TextBox 3"/>
          <p:cNvSpPr txBox="1"/>
          <p:nvPr/>
        </p:nvSpPr>
        <p:spPr>
          <a:xfrm>
            <a:off x="5484091" y="300182"/>
            <a:ext cx="184666" cy="369332"/>
          </a:xfrm>
          <a:prstGeom prst="rect">
            <a:avLst/>
          </a:prstGeom>
          <a:noFill/>
        </p:spPr>
        <p:txBody>
          <a:bodyPr wrap="none" rtlCol="0">
            <a:spAutoFit/>
          </a:bodyPr>
          <a:lstStyle/>
          <a:p>
            <a:endParaRPr lang="en-US" dirty="0"/>
          </a:p>
        </p:txBody>
      </p:sp>
      <p:sp>
        <p:nvSpPr>
          <p:cNvPr id="5" name="TextBox 4"/>
          <p:cNvSpPr txBox="1"/>
          <p:nvPr/>
        </p:nvSpPr>
        <p:spPr>
          <a:xfrm>
            <a:off x="6754091" y="-1431636"/>
            <a:ext cx="184666" cy="369332"/>
          </a:xfrm>
          <a:prstGeom prst="rect">
            <a:avLst/>
          </a:prstGeom>
          <a:noFill/>
        </p:spPr>
        <p:txBody>
          <a:bodyPr wrap="none" rtlCol="0">
            <a:spAutoFit/>
          </a:bodyPr>
          <a:lstStyle/>
          <a:p>
            <a:endParaRPr lang="en-US" dirty="0"/>
          </a:p>
        </p:txBody>
      </p:sp>
      <p:sp>
        <p:nvSpPr>
          <p:cNvPr id="7" name="TextBox 6"/>
          <p:cNvSpPr txBox="1"/>
          <p:nvPr/>
        </p:nvSpPr>
        <p:spPr>
          <a:xfrm>
            <a:off x="889000" y="5657671"/>
            <a:ext cx="7469909" cy="923330"/>
          </a:xfrm>
          <a:prstGeom prst="rect">
            <a:avLst/>
          </a:prstGeom>
          <a:noFill/>
        </p:spPr>
        <p:txBody>
          <a:bodyPr wrap="square" rtlCol="0">
            <a:spAutoFit/>
          </a:bodyPr>
          <a:lstStyle/>
          <a:p>
            <a:pPr marL="342900" indent="-342900" algn="ctr">
              <a:buAutoNum type="arabicPeriod"/>
            </a:pPr>
            <a:r>
              <a:rPr lang="en-US" dirty="0">
                <a:solidFill>
                  <a:srgbClr val="FFFF00"/>
                </a:solidFill>
              </a:rPr>
              <a:t>Closed because of the cars and upcoming signal, 2. Closed because of traffic and about to become more congested, 3. Open, 4. Closed.</a:t>
            </a:r>
          </a:p>
          <a:p>
            <a:pPr algn="ctr"/>
            <a:r>
              <a:rPr lang="en-US" dirty="0">
                <a:solidFill>
                  <a:srgbClr val="FFFF00"/>
                </a:solidFill>
              </a:rPr>
              <a:t>What are your choices?</a:t>
            </a:r>
          </a:p>
        </p:txBody>
      </p:sp>
      <p:sp>
        <p:nvSpPr>
          <p:cNvPr id="8" name="TextBox 7"/>
          <p:cNvSpPr txBox="1"/>
          <p:nvPr/>
        </p:nvSpPr>
        <p:spPr>
          <a:xfrm>
            <a:off x="306121" y="519484"/>
            <a:ext cx="8439726" cy="369332"/>
          </a:xfrm>
          <a:prstGeom prst="rect">
            <a:avLst/>
          </a:prstGeom>
          <a:solidFill>
            <a:schemeClr val="bg2">
              <a:lumMod val="90000"/>
              <a:alpha val="78000"/>
            </a:schemeClr>
          </a:solidFill>
        </p:spPr>
        <p:txBody>
          <a:bodyPr wrap="square" rtlCol="0">
            <a:spAutoFit/>
          </a:bodyPr>
          <a:lstStyle/>
          <a:p>
            <a:r>
              <a:rPr lang="en-US" dirty="0"/>
              <a:t>How is your 1. target area? 2. path of travel? 3. left front zone? 4. right front zone?</a:t>
            </a:r>
          </a:p>
        </p:txBody>
      </p:sp>
      <p:sp>
        <p:nvSpPr>
          <p:cNvPr id="2" name="Slide Number Placeholder 1">
            <a:extLst>
              <a:ext uri="{FF2B5EF4-FFF2-40B4-BE49-F238E27FC236}">
                <a16:creationId xmlns:a16="http://schemas.microsoft.com/office/drawing/2014/main" id="{FA59F4E0-93B6-4970-9C02-6D87751DACB0}"/>
              </a:ext>
            </a:extLst>
          </p:cNvPr>
          <p:cNvSpPr>
            <a:spLocks noGrp="1"/>
          </p:cNvSpPr>
          <p:nvPr>
            <p:ph type="sldNum" sz="quarter" idx="12"/>
          </p:nvPr>
        </p:nvSpPr>
        <p:spPr/>
        <p:txBody>
          <a:bodyPr/>
          <a:lstStyle/>
          <a:p>
            <a:r>
              <a:rPr lang="en-US"/>
              <a:t>3.1 - </a:t>
            </a:r>
            <a:fld id="{364CE104-D94C-C546-B214-1EE951617B06}" type="slidenum">
              <a:rPr lang="en-US" smtClean="0"/>
              <a:pPr/>
              <a:t>30</a:t>
            </a:fld>
            <a:endParaRPr lang="en-US" dirty="0"/>
          </a:p>
        </p:txBody>
      </p:sp>
    </p:spTree>
    <p:extLst>
      <p:ext uri="{BB962C8B-B14F-4D97-AF65-F5344CB8AC3E}">
        <p14:creationId xmlns:p14="http://schemas.microsoft.com/office/powerpoint/2010/main" val="13051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0072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1467" y="2297"/>
            <a:ext cx="11213061" cy="6974700"/>
          </a:xfrm>
          <a:prstGeom prst="rect">
            <a:avLst/>
          </a:prstGeom>
        </p:spPr>
      </p:pic>
      <p:sp>
        <p:nvSpPr>
          <p:cNvPr id="7" name="TextBox 6"/>
          <p:cNvSpPr txBox="1"/>
          <p:nvPr/>
        </p:nvSpPr>
        <p:spPr>
          <a:xfrm>
            <a:off x="2352608" y="4591895"/>
            <a:ext cx="4329546" cy="1754327"/>
          </a:xfrm>
          <a:prstGeom prst="rect">
            <a:avLst/>
          </a:prstGeom>
          <a:solidFill>
            <a:schemeClr val="tx1">
              <a:lumMod val="65000"/>
              <a:lumOff val="35000"/>
              <a:alpha val="79000"/>
            </a:schemeClr>
          </a:solidFill>
        </p:spPr>
        <p:txBody>
          <a:bodyPr wrap="square" rtlCol="0">
            <a:spAutoFit/>
          </a:bodyPr>
          <a:lstStyle/>
          <a:p>
            <a:r>
              <a:rPr lang="en-US" dirty="0">
                <a:solidFill>
                  <a:srgbClr val="FFFF00"/>
                </a:solidFill>
              </a:rPr>
              <a:t>1. Closed because of the snow plow, </a:t>
            </a:r>
          </a:p>
          <a:p>
            <a:r>
              <a:rPr lang="en-US" dirty="0">
                <a:solidFill>
                  <a:srgbClr val="FFFF00"/>
                </a:solidFill>
              </a:rPr>
              <a:t>2. Closed by the icy and snowy road, </a:t>
            </a:r>
          </a:p>
          <a:p>
            <a:r>
              <a:rPr lang="en-US" dirty="0">
                <a:solidFill>
                  <a:srgbClr val="FFFF00"/>
                </a:solidFill>
              </a:rPr>
              <a:t>3. Closed by the oncoming pickup,</a:t>
            </a:r>
          </a:p>
          <a:p>
            <a:r>
              <a:rPr lang="en-US" dirty="0">
                <a:solidFill>
                  <a:srgbClr val="FFFF00"/>
                </a:solidFill>
              </a:rPr>
              <a:t>4. Closed by the snow bank.</a:t>
            </a:r>
          </a:p>
          <a:p>
            <a:pPr algn="ctr"/>
            <a:r>
              <a:rPr lang="en-US" dirty="0">
                <a:solidFill>
                  <a:srgbClr val="FFFF00"/>
                </a:solidFill>
              </a:rPr>
              <a:t>What are your choices?</a:t>
            </a:r>
          </a:p>
          <a:p>
            <a:pPr marL="342900" indent="-342900" algn="ctr">
              <a:buAutoNum type="arabicPeriod"/>
            </a:pPr>
            <a:endParaRPr lang="en-US" dirty="0">
              <a:solidFill>
                <a:srgbClr val="FFFF00"/>
              </a:solidFill>
            </a:endParaRPr>
          </a:p>
        </p:txBody>
      </p:sp>
      <p:sp>
        <p:nvSpPr>
          <p:cNvPr id="9" name="TextBox 8"/>
          <p:cNvSpPr txBox="1"/>
          <p:nvPr/>
        </p:nvSpPr>
        <p:spPr>
          <a:xfrm>
            <a:off x="404092" y="334818"/>
            <a:ext cx="8439726" cy="369332"/>
          </a:xfrm>
          <a:prstGeom prst="rect">
            <a:avLst/>
          </a:prstGeom>
          <a:solidFill>
            <a:schemeClr val="bg2">
              <a:lumMod val="90000"/>
              <a:alpha val="78000"/>
            </a:schemeClr>
          </a:solidFill>
        </p:spPr>
        <p:txBody>
          <a:bodyPr wrap="square" rtlCol="0">
            <a:spAutoFit/>
          </a:bodyPr>
          <a:lstStyle/>
          <a:p>
            <a:r>
              <a:rPr lang="en-US" dirty="0"/>
              <a:t>How is your 1. target area? 2. path of travel? 3. left front zone? 4. right front zone?</a:t>
            </a:r>
          </a:p>
        </p:txBody>
      </p:sp>
      <p:sp>
        <p:nvSpPr>
          <p:cNvPr id="2" name="Slide Number Placeholder 1">
            <a:extLst>
              <a:ext uri="{FF2B5EF4-FFF2-40B4-BE49-F238E27FC236}">
                <a16:creationId xmlns:a16="http://schemas.microsoft.com/office/drawing/2014/main" id="{8D4C3568-FCA8-42F7-9407-8FA4B6AFB73B}"/>
              </a:ext>
            </a:extLst>
          </p:cNvPr>
          <p:cNvSpPr>
            <a:spLocks noGrp="1"/>
          </p:cNvSpPr>
          <p:nvPr>
            <p:ph type="sldNum" sz="quarter" idx="12"/>
          </p:nvPr>
        </p:nvSpPr>
        <p:spPr/>
        <p:txBody>
          <a:bodyPr/>
          <a:lstStyle/>
          <a:p>
            <a:r>
              <a:rPr lang="en-US"/>
              <a:t>3.1 - </a:t>
            </a:r>
            <a:fld id="{364CE104-D94C-C546-B214-1EE951617B06}" type="slidenum">
              <a:rPr lang="en-US" smtClean="0"/>
              <a:pPr/>
              <a:t>31</a:t>
            </a:fld>
            <a:endParaRPr lang="en-US" dirty="0"/>
          </a:p>
        </p:txBody>
      </p:sp>
    </p:spTree>
    <p:extLst>
      <p:ext uri="{BB962C8B-B14F-4D97-AF65-F5344CB8AC3E}">
        <p14:creationId xmlns:p14="http://schemas.microsoft.com/office/powerpoint/2010/main" val="115026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00956" y="1917700"/>
            <a:ext cx="6542087" cy="2436813"/>
          </a:xfrm>
        </p:spPr>
        <p:txBody>
          <a:bodyPr>
            <a:noAutofit/>
          </a:bodyPr>
          <a:lstStyle/>
          <a:p>
            <a:pPr algn="l"/>
            <a:r>
              <a:rPr lang="en-US" sz="3600" dirty="0">
                <a:latin typeface="+mn-lt"/>
              </a:rPr>
              <a:t>Driving is not a static activity.  The vehicle control sequence must be repeated during your entire drive.</a:t>
            </a:r>
          </a:p>
        </p:txBody>
      </p:sp>
      <p:sp>
        <p:nvSpPr>
          <p:cNvPr id="6" name="Title 1"/>
          <p:cNvSpPr txBox="1">
            <a:spLocks/>
          </p:cNvSpPr>
          <p:nvPr/>
        </p:nvSpPr>
        <p:spPr>
          <a:xfrm>
            <a:off x="457200" y="778220"/>
            <a:ext cx="8229600" cy="80304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Arial" pitchFamily="34" charset="0"/>
                <a:ea typeface="+mj-ea"/>
                <a:cs typeface="Arial" pitchFamily="34" charset="0"/>
              </a:defRPr>
            </a:lvl1pPr>
          </a:lstStyle>
          <a:p>
            <a:r>
              <a:rPr lang="en-US" sz="4000" dirty="0">
                <a:solidFill>
                  <a:srgbClr val="C00000"/>
                </a:solidFill>
                <a:latin typeface="+mn-lt"/>
              </a:rPr>
              <a:t>Vehicle Control Sequence</a:t>
            </a:r>
          </a:p>
        </p:txBody>
      </p:sp>
      <p:sp>
        <p:nvSpPr>
          <p:cNvPr id="2" name="Slide Number Placeholder 1">
            <a:extLst>
              <a:ext uri="{FF2B5EF4-FFF2-40B4-BE49-F238E27FC236}">
                <a16:creationId xmlns:a16="http://schemas.microsoft.com/office/drawing/2014/main" id="{CC8CBF3E-4BC1-46DB-84D7-BA8D03D7B2CE}"/>
              </a:ext>
            </a:extLst>
          </p:cNvPr>
          <p:cNvSpPr>
            <a:spLocks noGrp="1"/>
          </p:cNvSpPr>
          <p:nvPr>
            <p:ph type="sldNum" sz="quarter" idx="12"/>
          </p:nvPr>
        </p:nvSpPr>
        <p:spPr/>
        <p:txBody>
          <a:bodyPr/>
          <a:lstStyle/>
          <a:p>
            <a:r>
              <a:rPr lang="en-US"/>
              <a:t>3.1 - </a:t>
            </a:r>
            <a:fld id="{364CE104-D94C-C546-B214-1EE951617B06}" type="slidenum">
              <a:rPr lang="en-US" smtClean="0"/>
              <a:pPr/>
              <a:t>32</a:t>
            </a:fld>
            <a:endParaRPr lang="en-US" dirty="0"/>
          </a:p>
        </p:txBody>
      </p:sp>
    </p:spTree>
    <p:extLst>
      <p:ext uri="{BB962C8B-B14F-4D97-AF65-F5344CB8AC3E}">
        <p14:creationId xmlns:p14="http://schemas.microsoft.com/office/powerpoint/2010/main" val="2644432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33 Red Car Vehicle Contr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4" name="TextBox 3"/>
          <p:cNvSpPr txBox="1"/>
          <p:nvPr/>
        </p:nvSpPr>
        <p:spPr>
          <a:xfrm>
            <a:off x="688932" y="127277"/>
            <a:ext cx="7728558" cy="461665"/>
          </a:xfrm>
          <a:prstGeom prst="rect">
            <a:avLst/>
          </a:prstGeom>
          <a:solidFill>
            <a:schemeClr val="bg2">
              <a:lumMod val="50000"/>
            </a:schemeClr>
          </a:solidFill>
        </p:spPr>
        <p:txBody>
          <a:bodyPr wrap="square" rtlCol="0">
            <a:spAutoFit/>
          </a:bodyPr>
          <a:lstStyle/>
          <a:p>
            <a:pPr algn="ctr"/>
            <a:r>
              <a:rPr lang="en-US" sz="2400" dirty="0">
                <a:solidFill>
                  <a:schemeClr val="bg1"/>
                </a:solidFill>
              </a:rPr>
              <a:t>Exercise the Vehicle Control Sequence during the short drive.</a:t>
            </a:r>
          </a:p>
        </p:txBody>
      </p:sp>
      <p:sp>
        <p:nvSpPr>
          <p:cNvPr id="3" name="Slide Number Placeholder 2">
            <a:extLst>
              <a:ext uri="{FF2B5EF4-FFF2-40B4-BE49-F238E27FC236}">
                <a16:creationId xmlns:a16="http://schemas.microsoft.com/office/drawing/2014/main" id="{6F6E51D7-4832-47ED-ADAD-DD9BEFBF098D}"/>
              </a:ext>
            </a:extLst>
          </p:cNvPr>
          <p:cNvSpPr>
            <a:spLocks noGrp="1"/>
          </p:cNvSpPr>
          <p:nvPr>
            <p:ph type="sldNum" sz="quarter" idx="12"/>
          </p:nvPr>
        </p:nvSpPr>
        <p:spPr/>
        <p:txBody>
          <a:bodyPr/>
          <a:lstStyle/>
          <a:p>
            <a:r>
              <a:rPr lang="en-US"/>
              <a:t>3.1 - </a:t>
            </a:r>
            <a:fld id="{364CE104-D94C-C546-B214-1EE951617B06}" type="slidenum">
              <a:rPr lang="en-US" smtClean="0"/>
              <a:pPr/>
              <a:t>33</a:t>
            </a:fld>
            <a:endParaRPr lang="en-US" dirty="0"/>
          </a:p>
        </p:txBody>
      </p:sp>
    </p:spTree>
    <p:extLst>
      <p:ext uri="{BB962C8B-B14F-4D97-AF65-F5344CB8AC3E}">
        <p14:creationId xmlns:p14="http://schemas.microsoft.com/office/powerpoint/2010/main" val="39341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4156" y="487363"/>
            <a:ext cx="7275443" cy="801687"/>
          </a:xfrm>
        </p:spPr>
        <p:txBody>
          <a:bodyPr>
            <a:normAutofit/>
          </a:bodyPr>
          <a:lstStyle/>
          <a:p>
            <a:r>
              <a:rPr lang="en-US" sz="4000" dirty="0">
                <a:solidFill>
                  <a:srgbClr val="C00000"/>
                </a:solidFill>
                <a:latin typeface="+mn-lt"/>
              </a:rPr>
              <a:t>Did You See Him?</a:t>
            </a:r>
          </a:p>
        </p:txBody>
      </p:sp>
      <p:sp>
        <p:nvSpPr>
          <p:cNvPr id="3" name="Content Placeholder 2"/>
          <p:cNvSpPr>
            <a:spLocks noGrp="1"/>
          </p:cNvSpPr>
          <p:nvPr>
            <p:ph idx="4294967295"/>
          </p:nvPr>
        </p:nvSpPr>
        <p:spPr>
          <a:xfrm>
            <a:off x="1402787" y="1790734"/>
            <a:ext cx="6835776" cy="2728257"/>
          </a:xfrm>
        </p:spPr>
        <p:txBody>
          <a:bodyPr/>
          <a:lstStyle/>
          <a:p>
            <a:r>
              <a:rPr lang="en-US" dirty="0">
                <a:latin typeface="+mn-lt"/>
              </a:rPr>
              <a:t>Where were you looking?</a:t>
            </a:r>
          </a:p>
          <a:p>
            <a:r>
              <a:rPr lang="en-US" dirty="0">
                <a:latin typeface="+mn-lt"/>
              </a:rPr>
              <a:t>What were you looking for?</a:t>
            </a:r>
          </a:p>
          <a:p>
            <a:r>
              <a:rPr lang="en-US" dirty="0">
                <a:latin typeface="+mn-lt"/>
              </a:rPr>
              <a:t>Why did you miss the pedestrian?</a:t>
            </a:r>
          </a:p>
          <a:p>
            <a:r>
              <a:rPr lang="en-US" dirty="0">
                <a:latin typeface="+mn-lt"/>
              </a:rPr>
              <a:t>What do you need to do to </a:t>
            </a:r>
            <a:r>
              <a:rPr lang="en-US" b="1" dirty="0">
                <a:latin typeface="+mn-lt"/>
              </a:rPr>
              <a:t>See?</a:t>
            </a:r>
          </a:p>
        </p:txBody>
      </p:sp>
      <p:sp>
        <p:nvSpPr>
          <p:cNvPr id="4" name="Slide Number Placeholder 3">
            <a:extLst>
              <a:ext uri="{FF2B5EF4-FFF2-40B4-BE49-F238E27FC236}">
                <a16:creationId xmlns:a16="http://schemas.microsoft.com/office/drawing/2014/main" id="{F3357CB0-3E49-4336-8E57-2B0FE0AA079C}"/>
              </a:ext>
            </a:extLst>
          </p:cNvPr>
          <p:cNvSpPr>
            <a:spLocks noGrp="1"/>
          </p:cNvSpPr>
          <p:nvPr>
            <p:ph type="sldNum" sz="quarter" idx="12"/>
          </p:nvPr>
        </p:nvSpPr>
        <p:spPr/>
        <p:txBody>
          <a:bodyPr/>
          <a:lstStyle/>
          <a:p>
            <a:r>
              <a:rPr lang="en-US"/>
              <a:t>3.1 - </a:t>
            </a:r>
            <a:fld id="{364CE104-D94C-C546-B214-1EE951617B06}" type="slidenum">
              <a:rPr lang="en-US" smtClean="0"/>
              <a:pPr/>
              <a:t>34</a:t>
            </a:fld>
            <a:endParaRPr lang="en-US" dirty="0"/>
          </a:p>
        </p:txBody>
      </p:sp>
    </p:spTree>
    <p:extLst>
      <p:ext uri="{BB962C8B-B14F-4D97-AF65-F5344CB8AC3E}">
        <p14:creationId xmlns:p14="http://schemas.microsoft.com/office/powerpoint/2010/main" val="5069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33 Red Car Vehicle Contr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5" name="TextBox 4"/>
          <p:cNvSpPr txBox="1"/>
          <p:nvPr/>
        </p:nvSpPr>
        <p:spPr>
          <a:xfrm>
            <a:off x="0" y="5220957"/>
            <a:ext cx="9144000" cy="523220"/>
          </a:xfrm>
          <a:prstGeom prst="rect">
            <a:avLst/>
          </a:prstGeom>
          <a:noFill/>
        </p:spPr>
        <p:txBody>
          <a:bodyPr wrap="square" rtlCol="0">
            <a:spAutoFit/>
          </a:bodyPr>
          <a:lstStyle/>
          <a:p>
            <a:pPr algn="ctr"/>
            <a:r>
              <a:rPr lang="en-US" sz="2800" b="1" dirty="0">
                <a:solidFill>
                  <a:schemeClr val="bg1"/>
                </a:solidFill>
              </a:rPr>
              <a:t>Watch the video again. See if you can FIND the pedestrian.</a:t>
            </a:r>
          </a:p>
        </p:txBody>
      </p:sp>
      <p:sp>
        <p:nvSpPr>
          <p:cNvPr id="3" name="Slide Number Placeholder 2">
            <a:extLst>
              <a:ext uri="{FF2B5EF4-FFF2-40B4-BE49-F238E27FC236}">
                <a16:creationId xmlns:a16="http://schemas.microsoft.com/office/drawing/2014/main" id="{D088EFFD-FADF-41BC-9E2A-7B68CC330107}"/>
              </a:ext>
            </a:extLst>
          </p:cNvPr>
          <p:cNvSpPr>
            <a:spLocks noGrp="1"/>
          </p:cNvSpPr>
          <p:nvPr>
            <p:ph type="sldNum" sz="quarter" idx="12"/>
          </p:nvPr>
        </p:nvSpPr>
        <p:spPr/>
        <p:txBody>
          <a:bodyPr/>
          <a:lstStyle/>
          <a:p>
            <a:r>
              <a:rPr lang="en-US"/>
              <a:t>3.1 - </a:t>
            </a:r>
            <a:fld id="{364CE104-D94C-C546-B214-1EE951617B06}" type="slidenum">
              <a:rPr lang="en-US" smtClean="0"/>
              <a:pPr/>
              <a:t>35</a:t>
            </a:fld>
            <a:endParaRPr lang="en-US" dirty="0"/>
          </a:p>
        </p:txBody>
      </p:sp>
    </p:spTree>
    <p:extLst>
      <p:ext uri="{BB962C8B-B14F-4D97-AF65-F5344CB8AC3E}">
        <p14:creationId xmlns:p14="http://schemas.microsoft.com/office/powerpoint/2010/main" val="78964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27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5799" y="3903317"/>
            <a:ext cx="7772400" cy="969963"/>
          </a:xfrm>
        </p:spPr>
        <p:txBody>
          <a:bodyPr>
            <a:normAutofit/>
          </a:bodyPr>
          <a:lstStyle/>
          <a:p>
            <a:r>
              <a:rPr lang="en-US" sz="4000" dirty="0">
                <a:solidFill>
                  <a:srgbClr val="C00000"/>
                </a:solidFill>
                <a:latin typeface="+mn-lt"/>
              </a:rPr>
              <a:t>DEALING WITH VISION ISSUES</a:t>
            </a:r>
          </a:p>
        </p:txBody>
      </p:sp>
      <p:sp>
        <p:nvSpPr>
          <p:cNvPr id="4" name="Text Placeholder 3"/>
          <p:cNvSpPr>
            <a:spLocks noGrp="1"/>
          </p:cNvSpPr>
          <p:nvPr>
            <p:ph type="body" idx="4294967295"/>
          </p:nvPr>
        </p:nvSpPr>
        <p:spPr>
          <a:xfrm>
            <a:off x="1495281" y="1491283"/>
            <a:ext cx="6153437" cy="1592815"/>
          </a:xfrm>
        </p:spPr>
        <p:txBody>
          <a:bodyPr>
            <a:noAutofit/>
          </a:bodyPr>
          <a:lstStyle/>
          <a:p>
            <a:pPr marL="0" indent="0" algn="ctr">
              <a:buNone/>
            </a:pPr>
            <a:r>
              <a:rPr lang="en-US" sz="2800" dirty="0">
                <a:solidFill>
                  <a:schemeClr val="bg1">
                    <a:lumMod val="50000"/>
                  </a:schemeClr>
                </a:solidFill>
                <a:latin typeface="+mn-lt"/>
              </a:rPr>
              <a:t>If 90% of our decisions are based on what we see, it is important that we deal effectively with vision issues.</a:t>
            </a:r>
          </a:p>
        </p:txBody>
      </p:sp>
      <p:sp>
        <p:nvSpPr>
          <p:cNvPr id="2" name="Slide Number Placeholder 1">
            <a:extLst>
              <a:ext uri="{FF2B5EF4-FFF2-40B4-BE49-F238E27FC236}">
                <a16:creationId xmlns:a16="http://schemas.microsoft.com/office/drawing/2014/main" id="{AE86460A-A1CD-4CA8-B0E7-16C1F66CDCE4}"/>
              </a:ext>
            </a:extLst>
          </p:cNvPr>
          <p:cNvSpPr>
            <a:spLocks noGrp="1"/>
          </p:cNvSpPr>
          <p:nvPr>
            <p:ph type="sldNum" sz="quarter" idx="12"/>
          </p:nvPr>
        </p:nvSpPr>
        <p:spPr/>
        <p:txBody>
          <a:bodyPr/>
          <a:lstStyle/>
          <a:p>
            <a:r>
              <a:rPr lang="en-US"/>
              <a:t>3.1 - </a:t>
            </a:r>
            <a:fld id="{364CE104-D94C-C546-B214-1EE951617B06}" type="slidenum">
              <a:rPr lang="en-US" smtClean="0"/>
              <a:pPr/>
              <a:t>36</a:t>
            </a:fld>
            <a:endParaRPr lang="en-US" dirty="0"/>
          </a:p>
        </p:txBody>
      </p:sp>
    </p:spTree>
    <p:extLst>
      <p:ext uri="{BB962C8B-B14F-4D97-AF65-F5344CB8AC3E}">
        <p14:creationId xmlns:p14="http://schemas.microsoft.com/office/powerpoint/2010/main" val="3324384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108074" y="274638"/>
            <a:ext cx="7121525" cy="769937"/>
          </a:xfrm>
        </p:spPr>
        <p:txBody>
          <a:bodyPr>
            <a:normAutofit/>
          </a:bodyPr>
          <a:lstStyle/>
          <a:p>
            <a:r>
              <a:rPr lang="en-US" sz="4000" dirty="0">
                <a:solidFill>
                  <a:srgbClr val="C00000"/>
                </a:solidFill>
                <a:latin typeface="+mn-lt"/>
              </a:rPr>
              <a:t>Student Activity 5</a:t>
            </a:r>
          </a:p>
        </p:txBody>
      </p:sp>
      <p:sp>
        <p:nvSpPr>
          <p:cNvPr id="6" name="Content Placeholder 5"/>
          <p:cNvSpPr>
            <a:spLocks noGrp="1"/>
          </p:cNvSpPr>
          <p:nvPr>
            <p:ph idx="4294967295"/>
          </p:nvPr>
        </p:nvSpPr>
        <p:spPr>
          <a:xfrm>
            <a:off x="1404730" y="1452288"/>
            <a:ext cx="7121525" cy="4179887"/>
          </a:xfrm>
        </p:spPr>
        <p:txBody>
          <a:bodyPr>
            <a:normAutofit lnSpcReduction="10000"/>
          </a:bodyPr>
          <a:lstStyle/>
          <a:p>
            <a:r>
              <a:rPr lang="en-US" dirty="0">
                <a:latin typeface="+mn-lt"/>
              </a:rPr>
              <a:t>Work in groups of 2 or 3</a:t>
            </a:r>
          </a:p>
          <a:p>
            <a:r>
              <a:rPr lang="en-US" dirty="0">
                <a:latin typeface="+mn-lt"/>
              </a:rPr>
              <a:t>Look at the next set of pictures and discuss the following</a:t>
            </a:r>
          </a:p>
          <a:p>
            <a:pPr lvl="1"/>
            <a:r>
              <a:rPr lang="en-US" dirty="0">
                <a:latin typeface="+mn-lt"/>
              </a:rPr>
              <a:t>What is the vision problem demonstrated here?</a:t>
            </a:r>
          </a:p>
          <a:p>
            <a:pPr lvl="1"/>
            <a:r>
              <a:rPr lang="en-US" dirty="0">
                <a:latin typeface="+mn-lt"/>
              </a:rPr>
              <a:t>What do I need to do to solve the problem?</a:t>
            </a:r>
          </a:p>
          <a:p>
            <a:pPr lvl="1"/>
            <a:endParaRPr lang="en-US" dirty="0">
              <a:latin typeface="+mn-lt"/>
            </a:endParaRPr>
          </a:p>
          <a:p>
            <a:pPr marL="457200" lvl="1" indent="0">
              <a:buNone/>
            </a:pPr>
            <a:r>
              <a:rPr lang="en-US" sz="1600" i="1" dirty="0">
                <a:latin typeface="+mn-lt"/>
              </a:rPr>
              <a:t>See the Vision Control Factsheet for more information.</a:t>
            </a:r>
          </a:p>
        </p:txBody>
      </p:sp>
      <p:sp>
        <p:nvSpPr>
          <p:cNvPr id="2" name="Slide Number Placeholder 1">
            <a:extLst>
              <a:ext uri="{FF2B5EF4-FFF2-40B4-BE49-F238E27FC236}">
                <a16:creationId xmlns:a16="http://schemas.microsoft.com/office/drawing/2014/main" id="{575FE508-C2D6-42DF-AF28-42D5752BA7E9}"/>
              </a:ext>
            </a:extLst>
          </p:cNvPr>
          <p:cNvSpPr>
            <a:spLocks noGrp="1"/>
          </p:cNvSpPr>
          <p:nvPr>
            <p:ph type="sldNum" sz="quarter" idx="12"/>
          </p:nvPr>
        </p:nvSpPr>
        <p:spPr/>
        <p:txBody>
          <a:bodyPr/>
          <a:lstStyle/>
          <a:p>
            <a:r>
              <a:rPr lang="en-US"/>
              <a:t>3.1 - </a:t>
            </a:r>
            <a:fld id="{364CE104-D94C-C546-B214-1EE951617B06}" type="slidenum">
              <a:rPr lang="en-US" smtClean="0"/>
              <a:pPr/>
              <a:t>37</a:t>
            </a:fld>
            <a:endParaRPr lang="en-US" dirty="0"/>
          </a:p>
        </p:txBody>
      </p:sp>
    </p:spTree>
    <p:extLst>
      <p:ext uri="{BB962C8B-B14F-4D97-AF65-F5344CB8AC3E}">
        <p14:creationId xmlns:p14="http://schemas.microsoft.com/office/powerpoint/2010/main" val="4212158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0063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0F8538BA-9C14-48BA-AD11-4241E619C1AE}"/>
              </a:ext>
            </a:extLst>
          </p:cNvPr>
          <p:cNvSpPr>
            <a:spLocks noGrp="1"/>
          </p:cNvSpPr>
          <p:nvPr>
            <p:ph type="sldNum" sz="quarter" idx="12"/>
          </p:nvPr>
        </p:nvSpPr>
        <p:spPr/>
        <p:txBody>
          <a:bodyPr/>
          <a:lstStyle/>
          <a:p>
            <a:r>
              <a:rPr lang="en-US"/>
              <a:t>3.1 - </a:t>
            </a:r>
            <a:fld id="{364CE104-D94C-C546-B214-1EE951617B06}" type="slidenum">
              <a:rPr lang="en-US" smtClean="0"/>
              <a:pPr/>
              <a:t>38</a:t>
            </a:fld>
            <a:endParaRPr lang="en-US" dirty="0"/>
          </a:p>
        </p:txBody>
      </p:sp>
    </p:spTree>
    <p:extLst>
      <p:ext uri="{BB962C8B-B14F-4D97-AF65-F5344CB8AC3E}">
        <p14:creationId xmlns:p14="http://schemas.microsoft.com/office/powerpoint/2010/main" val="3656858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5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5EF3CD92-C5E5-45DE-A1FF-D472924BA397}"/>
              </a:ext>
            </a:extLst>
          </p:cNvPr>
          <p:cNvSpPr>
            <a:spLocks noGrp="1"/>
          </p:cNvSpPr>
          <p:nvPr>
            <p:ph type="sldNum" sz="quarter" idx="12"/>
          </p:nvPr>
        </p:nvSpPr>
        <p:spPr/>
        <p:txBody>
          <a:bodyPr/>
          <a:lstStyle/>
          <a:p>
            <a:r>
              <a:rPr lang="en-US"/>
              <a:t>3.1 - </a:t>
            </a:r>
            <a:fld id="{364CE104-D94C-C546-B214-1EE951617B06}" type="slidenum">
              <a:rPr lang="en-US" smtClean="0"/>
              <a:pPr/>
              <a:t>39</a:t>
            </a:fld>
            <a:endParaRPr lang="en-US" dirty="0"/>
          </a:p>
        </p:txBody>
      </p:sp>
    </p:spTree>
    <p:extLst>
      <p:ext uri="{BB962C8B-B14F-4D97-AF65-F5344CB8AC3E}">
        <p14:creationId xmlns:p14="http://schemas.microsoft.com/office/powerpoint/2010/main" val="92437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9" y="224632"/>
            <a:ext cx="8229600" cy="781050"/>
          </a:xfrm>
        </p:spPr>
        <p:txBody>
          <a:bodyPr>
            <a:normAutofit/>
          </a:bodyPr>
          <a:lstStyle/>
          <a:p>
            <a:r>
              <a:rPr lang="en-US" sz="4000" dirty="0">
                <a:solidFill>
                  <a:srgbClr val="C00000"/>
                </a:solidFill>
                <a:latin typeface="+mj-lt"/>
              </a:rPr>
              <a:t>Vision Activities</a:t>
            </a:r>
          </a:p>
        </p:txBody>
      </p:sp>
      <p:sp>
        <p:nvSpPr>
          <p:cNvPr id="3" name="Content Placeholder 2"/>
          <p:cNvSpPr>
            <a:spLocks noGrp="1"/>
          </p:cNvSpPr>
          <p:nvPr>
            <p:ph idx="4294967295"/>
          </p:nvPr>
        </p:nvSpPr>
        <p:spPr>
          <a:xfrm>
            <a:off x="2249488" y="1758950"/>
            <a:ext cx="6894512" cy="3090863"/>
          </a:xfrm>
        </p:spPr>
        <p:txBody>
          <a:bodyPr>
            <a:normAutofit/>
          </a:bodyPr>
          <a:lstStyle/>
          <a:p>
            <a:r>
              <a:rPr lang="en-US" dirty="0">
                <a:latin typeface="+mn-lt"/>
              </a:rPr>
              <a:t>Short Presentations</a:t>
            </a:r>
          </a:p>
          <a:p>
            <a:r>
              <a:rPr lang="en-US" dirty="0">
                <a:latin typeface="+mn-lt"/>
              </a:rPr>
              <a:t>Short Readings</a:t>
            </a:r>
          </a:p>
          <a:p>
            <a:r>
              <a:rPr lang="en-US" dirty="0">
                <a:latin typeface="+mn-lt"/>
              </a:rPr>
              <a:t>Problem-solving Activities</a:t>
            </a:r>
          </a:p>
          <a:p>
            <a:r>
              <a:rPr lang="en-US" dirty="0">
                <a:latin typeface="+mn-lt"/>
              </a:rPr>
              <a:t>Student-centered Activities</a:t>
            </a:r>
          </a:p>
        </p:txBody>
      </p:sp>
      <p:sp>
        <p:nvSpPr>
          <p:cNvPr id="4" name="Slide Number Placeholder 3">
            <a:extLst>
              <a:ext uri="{FF2B5EF4-FFF2-40B4-BE49-F238E27FC236}">
                <a16:creationId xmlns:a16="http://schemas.microsoft.com/office/drawing/2014/main" id="{BCC3F5E2-7069-4B0D-A695-1DF6CC82912E}"/>
              </a:ext>
            </a:extLst>
          </p:cNvPr>
          <p:cNvSpPr>
            <a:spLocks noGrp="1"/>
          </p:cNvSpPr>
          <p:nvPr>
            <p:ph type="sldNum" sz="quarter" idx="12"/>
          </p:nvPr>
        </p:nvSpPr>
        <p:spPr/>
        <p:txBody>
          <a:bodyPr/>
          <a:lstStyle/>
          <a:p>
            <a:r>
              <a:rPr lang="en-US"/>
              <a:t>3.1 - </a:t>
            </a:r>
            <a:fld id="{364CE104-D94C-C546-B214-1EE951617B06}" type="slidenum">
              <a:rPr lang="en-US" smtClean="0"/>
              <a:pPr/>
              <a:t>4</a:t>
            </a:fld>
            <a:endParaRPr lang="en-US" dirty="0"/>
          </a:p>
        </p:txBody>
      </p:sp>
    </p:spTree>
    <p:extLst>
      <p:ext uri="{BB962C8B-B14F-4D97-AF65-F5344CB8AC3E}">
        <p14:creationId xmlns:p14="http://schemas.microsoft.com/office/powerpoint/2010/main" val="1675544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3-25 at 11.32.5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9C9EEF56-BAE4-4BBB-8634-79E943718200}"/>
              </a:ext>
            </a:extLst>
          </p:cNvPr>
          <p:cNvSpPr>
            <a:spLocks noGrp="1"/>
          </p:cNvSpPr>
          <p:nvPr>
            <p:ph type="sldNum" sz="quarter" idx="12"/>
          </p:nvPr>
        </p:nvSpPr>
        <p:spPr/>
        <p:txBody>
          <a:bodyPr/>
          <a:lstStyle/>
          <a:p>
            <a:r>
              <a:rPr lang="en-US"/>
              <a:t>3.1 - </a:t>
            </a:r>
            <a:fld id="{364CE104-D94C-C546-B214-1EE951617B06}" type="slidenum">
              <a:rPr lang="en-US" smtClean="0"/>
              <a:pPr/>
              <a:t>40</a:t>
            </a:fld>
            <a:endParaRPr lang="en-US" dirty="0"/>
          </a:p>
        </p:txBody>
      </p:sp>
    </p:spTree>
    <p:extLst>
      <p:ext uri="{BB962C8B-B14F-4D97-AF65-F5344CB8AC3E}">
        <p14:creationId xmlns:p14="http://schemas.microsoft.com/office/powerpoint/2010/main" val="3081732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3-25 at 11.41.5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338"/>
            <a:ext cx="9144000" cy="6853662"/>
          </a:xfrm>
          <a:prstGeom prst="rect">
            <a:avLst/>
          </a:prstGeom>
        </p:spPr>
      </p:pic>
      <p:sp>
        <p:nvSpPr>
          <p:cNvPr id="2" name="Slide Number Placeholder 1">
            <a:extLst>
              <a:ext uri="{FF2B5EF4-FFF2-40B4-BE49-F238E27FC236}">
                <a16:creationId xmlns:a16="http://schemas.microsoft.com/office/drawing/2014/main" id="{A52488B7-4F8B-4AF9-8D67-AF006B0A20E3}"/>
              </a:ext>
            </a:extLst>
          </p:cNvPr>
          <p:cNvSpPr>
            <a:spLocks noGrp="1"/>
          </p:cNvSpPr>
          <p:nvPr>
            <p:ph type="sldNum" sz="quarter" idx="12"/>
          </p:nvPr>
        </p:nvSpPr>
        <p:spPr/>
        <p:txBody>
          <a:bodyPr/>
          <a:lstStyle/>
          <a:p>
            <a:r>
              <a:rPr lang="en-US"/>
              <a:t>3.1 - </a:t>
            </a:r>
            <a:fld id="{364CE104-D94C-C546-B214-1EE951617B06}" type="slidenum">
              <a:rPr lang="en-US" smtClean="0"/>
              <a:pPr/>
              <a:t>41</a:t>
            </a:fld>
            <a:endParaRPr lang="en-US" dirty="0"/>
          </a:p>
        </p:txBody>
      </p:sp>
    </p:spTree>
    <p:extLst>
      <p:ext uri="{BB962C8B-B14F-4D97-AF65-F5344CB8AC3E}">
        <p14:creationId xmlns:p14="http://schemas.microsoft.com/office/powerpoint/2010/main" val="3128235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076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91D78D9F-63B2-48F0-9864-0A9244815197}"/>
              </a:ext>
            </a:extLst>
          </p:cNvPr>
          <p:cNvSpPr>
            <a:spLocks noGrp="1"/>
          </p:cNvSpPr>
          <p:nvPr>
            <p:ph type="sldNum" sz="quarter" idx="12"/>
          </p:nvPr>
        </p:nvSpPr>
        <p:spPr/>
        <p:txBody>
          <a:bodyPr/>
          <a:lstStyle/>
          <a:p>
            <a:r>
              <a:rPr lang="en-US"/>
              <a:t>3.1 - </a:t>
            </a:r>
            <a:fld id="{364CE104-D94C-C546-B214-1EE951617B06}" type="slidenum">
              <a:rPr lang="en-US" smtClean="0"/>
              <a:pPr/>
              <a:t>42</a:t>
            </a:fld>
            <a:endParaRPr lang="en-US" dirty="0"/>
          </a:p>
        </p:txBody>
      </p:sp>
    </p:spTree>
    <p:extLst>
      <p:ext uri="{BB962C8B-B14F-4D97-AF65-F5344CB8AC3E}">
        <p14:creationId xmlns:p14="http://schemas.microsoft.com/office/powerpoint/2010/main" val="106061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43 Dirt Clo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0FA8BBC2-57D7-4DE9-9C5C-02DB3EABF850}"/>
              </a:ext>
            </a:extLst>
          </p:cNvPr>
          <p:cNvSpPr>
            <a:spLocks noGrp="1"/>
          </p:cNvSpPr>
          <p:nvPr>
            <p:ph type="sldNum" sz="quarter" idx="12"/>
          </p:nvPr>
        </p:nvSpPr>
        <p:spPr/>
        <p:txBody>
          <a:bodyPr/>
          <a:lstStyle/>
          <a:p>
            <a:r>
              <a:rPr lang="en-US"/>
              <a:t>3.1 - </a:t>
            </a:r>
            <a:fld id="{364CE104-D94C-C546-B214-1EE951617B06}" type="slidenum">
              <a:rPr lang="en-US" smtClean="0"/>
              <a:pPr/>
              <a:t>43</a:t>
            </a:fld>
            <a:endParaRPr lang="en-US" dirty="0"/>
          </a:p>
        </p:txBody>
      </p:sp>
    </p:spTree>
    <p:extLst>
      <p:ext uri="{BB962C8B-B14F-4D97-AF65-F5344CB8AC3E}">
        <p14:creationId xmlns:p14="http://schemas.microsoft.com/office/powerpoint/2010/main" val="3698562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637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lide Number Placeholder 2">
            <a:extLst>
              <a:ext uri="{FF2B5EF4-FFF2-40B4-BE49-F238E27FC236}">
                <a16:creationId xmlns:a16="http://schemas.microsoft.com/office/drawing/2014/main" id="{CB613CE4-4695-413A-B5FD-A1C587B5AC22}"/>
              </a:ext>
            </a:extLst>
          </p:cNvPr>
          <p:cNvSpPr>
            <a:spLocks noGrp="1"/>
          </p:cNvSpPr>
          <p:nvPr>
            <p:ph type="sldNum" sz="quarter" idx="12"/>
          </p:nvPr>
        </p:nvSpPr>
        <p:spPr/>
        <p:txBody>
          <a:bodyPr/>
          <a:lstStyle/>
          <a:p>
            <a:r>
              <a:rPr lang="en-US"/>
              <a:t>3.1 - </a:t>
            </a:r>
            <a:fld id="{364CE104-D94C-C546-B214-1EE951617B06}" type="slidenum">
              <a:rPr lang="en-US" smtClean="0"/>
              <a:pPr/>
              <a:t>44</a:t>
            </a:fld>
            <a:endParaRPr lang="en-US" dirty="0"/>
          </a:p>
        </p:txBody>
      </p:sp>
    </p:spTree>
    <p:extLst>
      <p:ext uri="{BB962C8B-B14F-4D97-AF65-F5344CB8AC3E}">
        <p14:creationId xmlns:p14="http://schemas.microsoft.com/office/powerpoint/2010/main" val="3029645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637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5" y="11545"/>
            <a:ext cx="9144000" cy="6858000"/>
          </a:xfrm>
          <a:prstGeom prst="rect">
            <a:avLst/>
          </a:prstGeom>
        </p:spPr>
      </p:pic>
      <p:sp>
        <p:nvSpPr>
          <p:cNvPr id="4" name="Slide Number Placeholder 3">
            <a:extLst>
              <a:ext uri="{FF2B5EF4-FFF2-40B4-BE49-F238E27FC236}">
                <a16:creationId xmlns:a16="http://schemas.microsoft.com/office/drawing/2014/main" id="{0BBC11EA-952D-4C90-948B-95B17FD76B36}"/>
              </a:ext>
            </a:extLst>
          </p:cNvPr>
          <p:cNvSpPr>
            <a:spLocks noGrp="1"/>
          </p:cNvSpPr>
          <p:nvPr>
            <p:ph type="sldNum" sz="quarter" idx="12"/>
          </p:nvPr>
        </p:nvSpPr>
        <p:spPr/>
        <p:txBody>
          <a:bodyPr/>
          <a:lstStyle/>
          <a:p>
            <a:r>
              <a:rPr lang="en-US"/>
              <a:t>3.1 - </a:t>
            </a:r>
            <a:fld id="{364CE104-D94C-C546-B214-1EE951617B06}" type="slidenum">
              <a:rPr lang="en-US" smtClean="0"/>
              <a:pPr/>
              <a:t>45</a:t>
            </a:fld>
            <a:endParaRPr lang="en-US" dirty="0"/>
          </a:p>
        </p:txBody>
      </p:sp>
    </p:spTree>
    <p:extLst>
      <p:ext uri="{BB962C8B-B14F-4D97-AF65-F5344CB8AC3E}">
        <p14:creationId xmlns:p14="http://schemas.microsoft.com/office/powerpoint/2010/main" val="4282961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639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4" name="Slide Number Placeholder 3">
            <a:extLst>
              <a:ext uri="{FF2B5EF4-FFF2-40B4-BE49-F238E27FC236}">
                <a16:creationId xmlns:a16="http://schemas.microsoft.com/office/drawing/2014/main" id="{21A86BE3-EEB7-4499-91BE-F2EBCCF36C44}"/>
              </a:ext>
            </a:extLst>
          </p:cNvPr>
          <p:cNvSpPr>
            <a:spLocks noGrp="1"/>
          </p:cNvSpPr>
          <p:nvPr>
            <p:ph type="sldNum" sz="quarter" idx="12"/>
          </p:nvPr>
        </p:nvSpPr>
        <p:spPr/>
        <p:txBody>
          <a:bodyPr/>
          <a:lstStyle/>
          <a:p>
            <a:r>
              <a:rPr lang="en-US"/>
              <a:t>3.1 - </a:t>
            </a:r>
            <a:fld id="{364CE104-D94C-C546-B214-1EE951617B06}" type="slidenum">
              <a:rPr lang="en-US" smtClean="0"/>
              <a:pPr/>
              <a:t>46</a:t>
            </a:fld>
            <a:endParaRPr lang="en-US" dirty="0"/>
          </a:p>
        </p:txBody>
      </p:sp>
    </p:spTree>
    <p:extLst>
      <p:ext uri="{BB962C8B-B14F-4D97-AF65-F5344CB8AC3E}">
        <p14:creationId xmlns:p14="http://schemas.microsoft.com/office/powerpoint/2010/main" val="1257320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28600" y="400878"/>
            <a:ext cx="86774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buClr>
                <a:schemeClr val="accent2"/>
              </a:buClr>
              <a:buFont typeface="Monotype Sorts" charset="0"/>
              <a:buNone/>
            </a:pPr>
            <a:r>
              <a:rPr kumimoji="1" lang="en-US" sz="4000" dirty="0">
                <a:solidFill>
                  <a:srgbClr val="C00000"/>
                </a:solidFill>
                <a:cs typeface="Arial" pitchFamily="34" charset="0"/>
              </a:rPr>
              <a:t>Our Speed Affects Our Ability to See</a:t>
            </a:r>
          </a:p>
        </p:txBody>
      </p:sp>
      <p:sp>
        <p:nvSpPr>
          <p:cNvPr id="14" name="TextBox 13"/>
          <p:cNvSpPr txBox="1"/>
          <p:nvPr/>
        </p:nvSpPr>
        <p:spPr>
          <a:xfrm>
            <a:off x="1477820" y="1237095"/>
            <a:ext cx="6084454" cy="4401205"/>
          </a:xfrm>
          <a:prstGeom prst="rect">
            <a:avLst/>
          </a:prstGeom>
          <a:noFill/>
        </p:spPr>
        <p:txBody>
          <a:bodyPr wrap="square" rtlCol="0">
            <a:spAutoFit/>
          </a:bodyPr>
          <a:lstStyle/>
          <a:p>
            <a:pPr algn="ctr"/>
            <a:r>
              <a:rPr lang="en-US" sz="4000" dirty="0"/>
              <a:t>The faster we go the less information we can see.</a:t>
            </a:r>
          </a:p>
          <a:p>
            <a:endParaRPr lang="en-US" sz="4000" dirty="0"/>
          </a:p>
          <a:p>
            <a:pPr algn="ctr"/>
            <a:endParaRPr lang="en-US" sz="4000" dirty="0"/>
          </a:p>
          <a:p>
            <a:pPr algn="ctr"/>
            <a:endParaRPr lang="en-US" sz="4000" dirty="0"/>
          </a:p>
          <a:p>
            <a:pPr algn="ctr"/>
            <a:endParaRPr lang="en-US" sz="4000" dirty="0"/>
          </a:p>
          <a:p>
            <a:pPr algn="ctr"/>
            <a:r>
              <a:rPr lang="en-US" sz="4000" dirty="0"/>
              <a:t>Why?</a:t>
            </a:r>
          </a:p>
        </p:txBody>
      </p:sp>
      <p:pic>
        <p:nvPicPr>
          <p:cNvPr id="2" name="Picture 1" descr="Screen Shot 2012-04-15 at 6.14.49 PM.png"/>
          <p:cNvPicPr>
            <a:picLocks noChangeAspect="1"/>
          </p:cNvPicPr>
          <p:nvPr/>
        </p:nvPicPr>
        <p:blipFill>
          <a:blip r:embed="rId3">
            <a:alphaModFix amt="53000"/>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a:ext>
            </a:extLst>
          </a:blip>
          <a:stretch>
            <a:fillRect/>
          </a:stretch>
        </p:blipFill>
        <p:spPr>
          <a:xfrm>
            <a:off x="1824183" y="2891265"/>
            <a:ext cx="5611091" cy="15968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Slide Number Placeholder 2">
            <a:extLst>
              <a:ext uri="{FF2B5EF4-FFF2-40B4-BE49-F238E27FC236}">
                <a16:creationId xmlns:a16="http://schemas.microsoft.com/office/drawing/2014/main" id="{0B495AAB-A117-48A1-8AF8-978E63F6761C}"/>
              </a:ext>
            </a:extLst>
          </p:cNvPr>
          <p:cNvSpPr>
            <a:spLocks noGrp="1"/>
          </p:cNvSpPr>
          <p:nvPr>
            <p:ph type="sldNum" sz="quarter" idx="12"/>
          </p:nvPr>
        </p:nvSpPr>
        <p:spPr/>
        <p:txBody>
          <a:bodyPr/>
          <a:lstStyle/>
          <a:p>
            <a:r>
              <a:rPr lang="en-US"/>
              <a:t>3.1 - </a:t>
            </a:r>
            <a:fld id="{364CE104-D94C-C546-B214-1EE951617B06}" type="slidenum">
              <a:rPr lang="en-US" smtClean="0"/>
              <a:pPr/>
              <a:t>47</a:t>
            </a:fld>
            <a:endParaRPr lang="en-US" dirty="0"/>
          </a:p>
        </p:txBody>
      </p:sp>
    </p:spTree>
    <p:extLst>
      <p:ext uri="{BB962C8B-B14F-4D97-AF65-F5344CB8AC3E}">
        <p14:creationId xmlns:p14="http://schemas.microsoft.com/office/powerpoint/2010/main" val="1284312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28600" y="228600"/>
            <a:ext cx="87400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buClr>
                <a:schemeClr val="accent2"/>
              </a:buClr>
              <a:buFont typeface="Monotype Sorts" charset="0"/>
              <a:buNone/>
            </a:pPr>
            <a:r>
              <a:rPr kumimoji="1" lang="en-US" sz="4000" dirty="0">
                <a:solidFill>
                  <a:srgbClr val="C00000"/>
                </a:solidFill>
                <a:cs typeface="Arial" pitchFamily="34" charset="0"/>
              </a:rPr>
              <a:t>Our Speed Affects Our Ability to See</a:t>
            </a:r>
          </a:p>
        </p:txBody>
      </p:sp>
      <p:pic>
        <p:nvPicPr>
          <p:cNvPr id="11" name="Picture 10" descr="Screen Shot 2012-04-15 at 12.26.1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67221"/>
            <a:ext cx="9144000" cy="728489"/>
          </a:xfrm>
          <a:prstGeom prst="rect">
            <a:avLst/>
          </a:prstGeom>
        </p:spPr>
      </p:pic>
      <p:sp>
        <p:nvSpPr>
          <p:cNvPr id="12" name="TextBox 11"/>
          <p:cNvSpPr txBox="1"/>
          <p:nvPr/>
        </p:nvSpPr>
        <p:spPr>
          <a:xfrm>
            <a:off x="1639455" y="4733774"/>
            <a:ext cx="6292272" cy="830997"/>
          </a:xfrm>
          <a:prstGeom prst="rect">
            <a:avLst/>
          </a:prstGeom>
          <a:noFill/>
        </p:spPr>
        <p:txBody>
          <a:bodyPr wrap="square" rtlCol="0">
            <a:spAutoFit/>
          </a:bodyPr>
          <a:lstStyle/>
          <a:p>
            <a:pPr algn="ctr"/>
            <a:r>
              <a:rPr lang="en-US" sz="2400" dirty="0"/>
              <a:t>Read Module 3.1 </a:t>
            </a:r>
            <a:r>
              <a:rPr lang="en-US" sz="2400" i="1" dirty="0"/>
              <a:t>Vision Control </a:t>
            </a:r>
            <a:r>
              <a:rPr lang="en-US" sz="2400" dirty="0"/>
              <a:t>Factsheet section on </a:t>
            </a:r>
            <a:r>
              <a:rPr lang="en-US" sz="2400" b="1" dirty="0"/>
              <a:t>Speed and Vision</a:t>
            </a:r>
          </a:p>
        </p:txBody>
      </p:sp>
      <p:sp>
        <p:nvSpPr>
          <p:cNvPr id="14" name="TextBox 13"/>
          <p:cNvSpPr txBox="1"/>
          <p:nvPr/>
        </p:nvSpPr>
        <p:spPr>
          <a:xfrm>
            <a:off x="4329546" y="1346848"/>
            <a:ext cx="4075418" cy="1569660"/>
          </a:xfrm>
          <a:prstGeom prst="rect">
            <a:avLst/>
          </a:prstGeom>
          <a:noFill/>
        </p:spPr>
        <p:txBody>
          <a:bodyPr wrap="square" rtlCol="0">
            <a:spAutoFit/>
          </a:bodyPr>
          <a:lstStyle/>
          <a:p>
            <a:r>
              <a:rPr lang="en-US" sz="2400" dirty="0"/>
              <a:t>Remember the first activity you did? What were your eyes doing as you read the passage or scanned the picture?</a:t>
            </a:r>
          </a:p>
        </p:txBody>
      </p:sp>
      <p:pic>
        <p:nvPicPr>
          <p:cNvPr id="15" name="Picture 14" descr="Screen Shot 2012-04-15 at 6.20.04 P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 y="1674091"/>
            <a:ext cx="3800801" cy="1871519"/>
          </a:xfrm>
          <a:prstGeom prst="rect">
            <a:avLst/>
          </a:prstGeom>
        </p:spPr>
      </p:pic>
      <p:sp>
        <p:nvSpPr>
          <p:cNvPr id="2" name="Slide Number Placeholder 1">
            <a:extLst>
              <a:ext uri="{FF2B5EF4-FFF2-40B4-BE49-F238E27FC236}">
                <a16:creationId xmlns:a16="http://schemas.microsoft.com/office/drawing/2014/main" id="{91E2578A-247C-4649-9253-C7A0F55BC8F2}"/>
              </a:ext>
            </a:extLst>
          </p:cNvPr>
          <p:cNvSpPr>
            <a:spLocks noGrp="1"/>
          </p:cNvSpPr>
          <p:nvPr>
            <p:ph type="sldNum" sz="quarter" idx="12"/>
          </p:nvPr>
        </p:nvSpPr>
        <p:spPr/>
        <p:txBody>
          <a:bodyPr/>
          <a:lstStyle/>
          <a:p>
            <a:r>
              <a:rPr lang="en-US"/>
              <a:t>3.1 - </a:t>
            </a:r>
            <a:fld id="{364CE104-D94C-C546-B214-1EE951617B06}" type="slidenum">
              <a:rPr lang="en-US" smtClean="0"/>
              <a:pPr/>
              <a:t>48</a:t>
            </a:fld>
            <a:endParaRPr lang="en-US" dirty="0"/>
          </a:p>
        </p:txBody>
      </p:sp>
    </p:spTree>
    <p:extLst>
      <p:ext uri="{BB962C8B-B14F-4D97-AF65-F5344CB8AC3E}">
        <p14:creationId xmlns:p14="http://schemas.microsoft.com/office/powerpoint/2010/main" val="1637211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5"/>
          <p:cNvSpPr>
            <a:spLocks noGrp="1"/>
          </p:cNvSpPr>
          <p:nvPr>
            <p:ph type="title" idx="4294967295"/>
          </p:nvPr>
        </p:nvSpPr>
        <p:spPr>
          <a:xfrm>
            <a:off x="0" y="274638"/>
            <a:ext cx="8229600" cy="1143000"/>
          </a:xfrm>
        </p:spPr>
        <p:txBody>
          <a:bodyPr/>
          <a:lstStyle/>
          <a:p>
            <a:r>
              <a:rPr lang="en-US" dirty="0">
                <a:solidFill>
                  <a:schemeClr val="bg1"/>
                </a:solidFill>
                <a:latin typeface="Calibri" charset="0"/>
                <a:ea typeface="ＭＳ Ｐゴシック" charset="0"/>
                <a:cs typeface="ＭＳ Ｐゴシック" charset="0"/>
              </a:rPr>
              <a:t>Visual Field at 25 MPH</a:t>
            </a:r>
          </a:p>
        </p:txBody>
      </p:sp>
      <p:pic>
        <p:nvPicPr>
          <p:cNvPr id="26627" name="Picture 4" descr="Screen shot 2011-04-24 at 1.02.2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1347788"/>
            <a:ext cx="9144001"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nut 6"/>
          <p:cNvSpPr/>
          <p:nvPr/>
        </p:nvSpPr>
        <p:spPr>
          <a:xfrm>
            <a:off x="4343400" y="2971800"/>
            <a:ext cx="685800" cy="533400"/>
          </a:xfrm>
          <a:prstGeom prst="donut">
            <a:avLst>
              <a:gd name="adj" fmla="val 789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8" name="Donut 7"/>
          <p:cNvSpPr/>
          <p:nvPr/>
        </p:nvSpPr>
        <p:spPr>
          <a:xfrm>
            <a:off x="2438400" y="2895600"/>
            <a:ext cx="685800" cy="533400"/>
          </a:xfrm>
          <a:prstGeom prst="donut">
            <a:avLst>
              <a:gd name="adj" fmla="val 789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9" name="Donut 8"/>
          <p:cNvSpPr/>
          <p:nvPr/>
        </p:nvSpPr>
        <p:spPr>
          <a:xfrm>
            <a:off x="4648200" y="3733800"/>
            <a:ext cx="1600200" cy="838200"/>
          </a:xfrm>
          <a:prstGeom prst="donut">
            <a:avLst>
              <a:gd name="adj" fmla="val 789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Donut 9"/>
          <p:cNvSpPr/>
          <p:nvPr/>
        </p:nvSpPr>
        <p:spPr>
          <a:xfrm>
            <a:off x="25400" y="4419600"/>
            <a:ext cx="4622800" cy="533400"/>
          </a:xfrm>
          <a:prstGeom prst="donut">
            <a:avLst>
              <a:gd name="adj" fmla="val 789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1" name="Donut 10"/>
          <p:cNvSpPr/>
          <p:nvPr/>
        </p:nvSpPr>
        <p:spPr>
          <a:xfrm>
            <a:off x="6172200" y="1371600"/>
            <a:ext cx="1219200" cy="990600"/>
          </a:xfrm>
          <a:prstGeom prst="donut">
            <a:avLst>
              <a:gd name="adj" fmla="val 456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2" name="Donut 11"/>
          <p:cNvSpPr/>
          <p:nvPr/>
        </p:nvSpPr>
        <p:spPr>
          <a:xfrm>
            <a:off x="3505200" y="3200400"/>
            <a:ext cx="685800" cy="533400"/>
          </a:xfrm>
          <a:prstGeom prst="donut">
            <a:avLst>
              <a:gd name="adj" fmla="val 789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 name="Slide Number Placeholder 1">
            <a:extLst>
              <a:ext uri="{FF2B5EF4-FFF2-40B4-BE49-F238E27FC236}">
                <a16:creationId xmlns:a16="http://schemas.microsoft.com/office/drawing/2014/main" id="{9DC967B8-55FB-43B3-8189-6C296A7B782C}"/>
              </a:ext>
            </a:extLst>
          </p:cNvPr>
          <p:cNvSpPr>
            <a:spLocks noGrp="1"/>
          </p:cNvSpPr>
          <p:nvPr>
            <p:ph type="sldNum" sz="quarter" idx="12"/>
          </p:nvPr>
        </p:nvSpPr>
        <p:spPr/>
        <p:txBody>
          <a:bodyPr/>
          <a:lstStyle/>
          <a:p>
            <a:r>
              <a:rPr lang="en-US"/>
              <a:t>3.1 - </a:t>
            </a:r>
            <a:fld id="{364CE104-D94C-C546-B214-1EE951617B06}" type="slidenum">
              <a:rPr lang="en-US" smtClean="0"/>
              <a:pPr/>
              <a:t>49</a:t>
            </a:fld>
            <a:endParaRPr lang="en-US" dirty="0"/>
          </a:p>
        </p:txBody>
      </p:sp>
    </p:spTree>
    <p:extLst>
      <p:ext uri="{BB962C8B-B14F-4D97-AF65-F5344CB8AC3E}">
        <p14:creationId xmlns:p14="http://schemas.microsoft.com/office/powerpoint/2010/main" val="300514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nodeType="afterGroup">
                            <p:stCondLst>
                              <p:cond delay="2500"/>
                            </p:stCondLst>
                            <p:childTnLst>
                              <p:par>
                                <p:cTn id="10" presetID="23" presetClass="exit" presetSubtype="32" fill="hold" nodeType="afterEffect">
                                  <p:stCondLst>
                                    <p:cond delay="100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fltVal val="0"/>
                                          </p:val>
                                        </p:tav>
                                      </p:tavLst>
                                    </p:anim>
                                    <p:set>
                                      <p:cBhvr>
                                        <p:cTn id="13" dur="1" fill="hold">
                                          <p:stCondLst>
                                            <p:cond delay="499"/>
                                          </p:stCondLst>
                                        </p:cTn>
                                        <p:tgtEl>
                                          <p:spTgt spid="12"/>
                                        </p:tgtEl>
                                        <p:attrNameLst>
                                          <p:attrName>style.visibility</p:attrName>
                                        </p:attrNameLst>
                                      </p:cBhvr>
                                      <p:to>
                                        <p:strVal val="hidden"/>
                                      </p:to>
                                    </p:set>
                                  </p:childTnLst>
                                </p:cTn>
                              </p:par>
                            </p:childTnLst>
                          </p:cTn>
                        </p:par>
                        <p:par>
                          <p:cTn id="14" fill="hold" nodeType="afterGroup">
                            <p:stCondLst>
                              <p:cond delay="4000"/>
                            </p:stCondLst>
                            <p:childTnLst>
                              <p:par>
                                <p:cTn id="15" presetID="23" presetClass="entr" presetSubtype="16"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0"/>
                            </p:stCondLst>
                            <p:childTnLst>
                              <p:par>
                                <p:cTn id="20" presetID="23" presetClass="exit" presetSubtype="32" fill="hold" nodeType="afterEffect">
                                  <p:stCondLst>
                                    <p:cond delay="100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set>
                                      <p:cBhvr>
                                        <p:cTn id="23" dur="1" fill="hold">
                                          <p:stCondLst>
                                            <p:cond delay="499"/>
                                          </p:stCondLst>
                                        </p:cTn>
                                        <p:tgtEl>
                                          <p:spTgt spid="11"/>
                                        </p:tgtEl>
                                        <p:attrNameLst>
                                          <p:attrName>style.visibility</p:attrName>
                                        </p:attrNameLst>
                                      </p:cBhvr>
                                      <p:to>
                                        <p:strVal val="hidden"/>
                                      </p:to>
                                    </p:set>
                                  </p:childTnLst>
                                </p:cTn>
                              </p:par>
                            </p:childTnLst>
                          </p:cTn>
                        </p:par>
                        <p:par>
                          <p:cTn id="24" fill="hold" nodeType="afterGroup">
                            <p:stCondLst>
                              <p:cond delay="6500"/>
                            </p:stCondLst>
                            <p:childTnLst>
                              <p:par>
                                <p:cTn id="25" presetID="23" presetClass="entr" presetSubtype="16"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childTnLst>
                          </p:cTn>
                        </p:par>
                        <p:par>
                          <p:cTn id="29" fill="hold" nodeType="afterGroup">
                            <p:stCondLst>
                              <p:cond delay="7500"/>
                            </p:stCondLst>
                            <p:childTnLst>
                              <p:par>
                                <p:cTn id="30" presetID="23" presetClass="exit" presetSubtype="32" fill="hold" nodeType="afterEffect">
                                  <p:stCondLst>
                                    <p:cond delay="1000"/>
                                  </p:stCondLst>
                                  <p:childTnLst>
                                    <p:anim calcmode="lin" valueType="num">
                                      <p:cBhvr>
                                        <p:cTn id="31" dur="500"/>
                                        <p:tgtEl>
                                          <p:spTgt spid="7"/>
                                        </p:tgtEl>
                                        <p:attrNameLst>
                                          <p:attrName>ppt_w</p:attrName>
                                        </p:attrNameLst>
                                      </p:cBhvr>
                                      <p:tavLst>
                                        <p:tav tm="0">
                                          <p:val>
                                            <p:strVal val="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fltVal val="0"/>
                                          </p:val>
                                        </p:tav>
                                      </p:tavLst>
                                    </p:anim>
                                    <p:set>
                                      <p:cBhvr>
                                        <p:cTn id="33" dur="1" fill="hold">
                                          <p:stCondLst>
                                            <p:cond delay="499"/>
                                          </p:stCondLst>
                                        </p:cTn>
                                        <p:tgtEl>
                                          <p:spTgt spid="7"/>
                                        </p:tgtEl>
                                        <p:attrNameLst>
                                          <p:attrName>style.visibility</p:attrName>
                                        </p:attrNameLst>
                                      </p:cBhvr>
                                      <p:to>
                                        <p:strVal val="hidden"/>
                                      </p:to>
                                    </p:set>
                                  </p:childTnLst>
                                </p:cTn>
                              </p:par>
                            </p:childTnLst>
                          </p:cTn>
                        </p:par>
                        <p:par>
                          <p:cTn id="34" fill="hold" nodeType="afterGroup">
                            <p:stCondLst>
                              <p:cond delay="9000"/>
                            </p:stCondLst>
                            <p:childTnLst>
                              <p:par>
                                <p:cTn id="35" presetID="23" presetClass="entr" presetSubtype="16"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0"/>
                            </p:stCondLst>
                            <p:childTnLst>
                              <p:par>
                                <p:cTn id="40" presetID="23" presetClass="exit" presetSubtype="32" fill="hold" nodeType="afterEffect">
                                  <p:stCondLst>
                                    <p:cond delay="100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set>
                                      <p:cBhvr>
                                        <p:cTn id="43" dur="1" fill="hold">
                                          <p:stCondLst>
                                            <p:cond delay="499"/>
                                          </p:stCondLst>
                                        </p:cTn>
                                        <p:tgtEl>
                                          <p:spTgt spid="8"/>
                                        </p:tgtEl>
                                        <p:attrNameLst>
                                          <p:attrName>style.visibility</p:attrName>
                                        </p:attrNameLst>
                                      </p:cBhvr>
                                      <p:to>
                                        <p:strVal val="hidden"/>
                                      </p:to>
                                    </p:set>
                                  </p:childTnLst>
                                </p:cTn>
                              </p:par>
                            </p:childTnLst>
                          </p:cTn>
                        </p:par>
                        <p:par>
                          <p:cTn id="44" fill="hold" nodeType="afterGroup">
                            <p:stCondLst>
                              <p:cond delay="11500"/>
                            </p:stCondLst>
                            <p:childTnLst>
                              <p:par>
                                <p:cTn id="45" presetID="23" presetClass="entr" presetSubtype="16" fill="hold" nodeType="afterEffect">
                                  <p:stCondLst>
                                    <p:cond delay="50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childTnLst>
                                </p:cTn>
                              </p:par>
                            </p:childTnLst>
                          </p:cTn>
                        </p:par>
                        <p:par>
                          <p:cTn id="49" fill="hold" nodeType="afterGroup">
                            <p:stCondLst>
                              <p:cond delay="12500"/>
                            </p:stCondLst>
                            <p:childTnLst>
                              <p:par>
                                <p:cTn id="50" presetID="23" presetClass="exit" presetSubtype="32" fill="hold" nodeType="afterEffect">
                                  <p:stCondLst>
                                    <p:cond delay="100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set>
                                      <p:cBhvr>
                                        <p:cTn id="53" dur="1" fill="hold">
                                          <p:stCondLst>
                                            <p:cond delay="499"/>
                                          </p:stCondLst>
                                        </p:cTn>
                                        <p:tgtEl>
                                          <p:spTgt spid="9"/>
                                        </p:tgtEl>
                                        <p:attrNameLst>
                                          <p:attrName>style.visibility</p:attrName>
                                        </p:attrNameLst>
                                      </p:cBhvr>
                                      <p:to>
                                        <p:strVal val="hidden"/>
                                      </p:to>
                                    </p:set>
                                  </p:childTnLst>
                                </p:cTn>
                              </p:par>
                            </p:childTnLst>
                          </p:cTn>
                        </p:par>
                        <p:par>
                          <p:cTn id="54" fill="hold" nodeType="afterGroup">
                            <p:stCondLst>
                              <p:cond delay="14000"/>
                            </p:stCondLst>
                            <p:childTnLst>
                              <p:par>
                                <p:cTn id="55" presetID="23" presetClass="entr" presetSubtype="16" fill="hold" nodeType="afterEffect">
                                  <p:stCondLst>
                                    <p:cond delay="5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childTnLst>
                                </p:cTn>
                              </p:par>
                            </p:childTnLst>
                          </p:cTn>
                        </p:par>
                        <p:par>
                          <p:cTn id="59" fill="hold" nodeType="afterGroup">
                            <p:stCondLst>
                              <p:cond delay="15000"/>
                            </p:stCondLst>
                            <p:childTnLst>
                              <p:par>
                                <p:cTn id="60" presetID="23" presetClass="exit" presetSubtype="32" fill="hold" nodeType="afterEffect">
                                  <p:stCondLst>
                                    <p:cond delay="1000"/>
                                  </p:stCondLst>
                                  <p:childTnLst>
                                    <p:anim calcmode="lin" valueType="num">
                                      <p:cBhvr>
                                        <p:cTn id="61" dur="500"/>
                                        <p:tgtEl>
                                          <p:spTgt spid="10"/>
                                        </p:tgtEl>
                                        <p:attrNameLst>
                                          <p:attrName>ppt_w</p:attrName>
                                        </p:attrNameLst>
                                      </p:cBhvr>
                                      <p:tavLst>
                                        <p:tav tm="0">
                                          <p:val>
                                            <p:strVal val="ppt_w"/>
                                          </p:val>
                                        </p:tav>
                                        <p:tav tm="100000">
                                          <p:val>
                                            <p:fltVal val="0"/>
                                          </p:val>
                                        </p:tav>
                                      </p:tavLst>
                                    </p:anim>
                                    <p:anim calcmode="lin" valueType="num">
                                      <p:cBhvr>
                                        <p:cTn id="62" dur="500"/>
                                        <p:tgtEl>
                                          <p:spTgt spid="10"/>
                                        </p:tgtEl>
                                        <p:attrNameLst>
                                          <p:attrName>ppt_h</p:attrName>
                                        </p:attrNameLst>
                                      </p:cBhvr>
                                      <p:tavLst>
                                        <p:tav tm="0">
                                          <p:val>
                                            <p:strVal val="ppt_h"/>
                                          </p:val>
                                        </p:tav>
                                        <p:tav tm="100000">
                                          <p:val>
                                            <p:fltVal val="0"/>
                                          </p:val>
                                        </p:tav>
                                      </p:tavLst>
                                    </p:anim>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9" y="274638"/>
            <a:ext cx="8229600" cy="846137"/>
          </a:xfrm>
        </p:spPr>
        <p:txBody>
          <a:bodyPr>
            <a:normAutofit/>
          </a:bodyPr>
          <a:lstStyle/>
          <a:p>
            <a:r>
              <a:rPr lang="en-US" sz="4000" dirty="0">
                <a:solidFill>
                  <a:srgbClr val="C00000"/>
                </a:solidFill>
                <a:latin typeface="+mj-lt"/>
              </a:rPr>
              <a:t>How Do I See?</a:t>
            </a:r>
          </a:p>
        </p:txBody>
      </p:sp>
      <p:sp>
        <p:nvSpPr>
          <p:cNvPr id="3" name="Content Placeholder 2"/>
          <p:cNvSpPr>
            <a:spLocks noGrp="1"/>
          </p:cNvSpPr>
          <p:nvPr>
            <p:ph idx="4294967295"/>
          </p:nvPr>
        </p:nvSpPr>
        <p:spPr>
          <a:xfrm>
            <a:off x="940593" y="1377950"/>
            <a:ext cx="7262812" cy="4183063"/>
          </a:xfrm>
        </p:spPr>
        <p:txBody>
          <a:bodyPr>
            <a:noAutofit/>
          </a:bodyPr>
          <a:lstStyle/>
          <a:p>
            <a:pPr marL="0" indent="0" algn="ctr">
              <a:lnSpc>
                <a:spcPct val="150000"/>
              </a:lnSpc>
              <a:buNone/>
            </a:pPr>
            <a:r>
              <a:rPr lang="en-US" dirty="0">
                <a:latin typeface="+mn-lt"/>
              </a:rPr>
              <a:t>The Visual System has four steps</a:t>
            </a:r>
          </a:p>
          <a:p>
            <a:pPr marL="971550" lvl="1" indent="-514350">
              <a:lnSpc>
                <a:spcPct val="150000"/>
              </a:lnSpc>
              <a:buFont typeface="+mj-lt"/>
              <a:buAutoNum type="arabicPeriod"/>
            </a:pPr>
            <a:r>
              <a:rPr lang="en-US" sz="3200" b="1" dirty="0">
                <a:latin typeface="+mn-lt"/>
              </a:rPr>
              <a:t>Data </a:t>
            </a:r>
            <a:r>
              <a:rPr lang="en-US" sz="3200" b="1" dirty="0">
                <a:solidFill>
                  <a:schemeClr val="tx2">
                    <a:lumMod val="60000"/>
                    <a:lumOff val="40000"/>
                  </a:schemeClr>
                </a:solidFill>
                <a:latin typeface="+mn-lt"/>
              </a:rPr>
              <a:t>Collection</a:t>
            </a:r>
            <a:r>
              <a:rPr lang="en-US" sz="3200" b="1" dirty="0">
                <a:latin typeface="+mn-lt"/>
              </a:rPr>
              <a:t> </a:t>
            </a:r>
            <a:r>
              <a:rPr lang="en-US" sz="3200" dirty="0">
                <a:latin typeface="+mn-lt"/>
              </a:rPr>
              <a:t>- the </a:t>
            </a:r>
            <a:r>
              <a:rPr lang="en-US" sz="3200" b="1" dirty="0">
                <a:solidFill>
                  <a:schemeClr val="tx2">
                    <a:lumMod val="60000"/>
                    <a:lumOff val="40000"/>
                  </a:schemeClr>
                </a:solidFill>
                <a:latin typeface="+mn-lt"/>
              </a:rPr>
              <a:t>Eyes</a:t>
            </a:r>
          </a:p>
          <a:p>
            <a:pPr marL="971550" lvl="1" indent="-514350">
              <a:lnSpc>
                <a:spcPct val="150000"/>
              </a:lnSpc>
              <a:buFont typeface="+mj-lt"/>
              <a:buAutoNum type="arabicPeriod"/>
            </a:pPr>
            <a:r>
              <a:rPr lang="en-US" sz="3200" b="1" dirty="0">
                <a:latin typeface="+mn-lt"/>
              </a:rPr>
              <a:t>Data </a:t>
            </a:r>
            <a:r>
              <a:rPr lang="en-US" sz="3200" b="1" dirty="0">
                <a:solidFill>
                  <a:schemeClr val="accent3">
                    <a:lumMod val="75000"/>
                  </a:schemeClr>
                </a:solidFill>
                <a:latin typeface="+mn-lt"/>
              </a:rPr>
              <a:t>Transmission</a:t>
            </a:r>
            <a:r>
              <a:rPr lang="en-US" sz="3200" b="1" dirty="0">
                <a:latin typeface="+mn-lt"/>
              </a:rPr>
              <a:t> </a:t>
            </a:r>
            <a:r>
              <a:rPr lang="en-US" sz="3200" dirty="0">
                <a:latin typeface="+mn-lt"/>
              </a:rPr>
              <a:t>- the </a:t>
            </a:r>
            <a:r>
              <a:rPr lang="en-US" sz="3200" b="1" dirty="0">
                <a:solidFill>
                  <a:schemeClr val="accent3">
                    <a:lumMod val="75000"/>
                  </a:schemeClr>
                </a:solidFill>
                <a:latin typeface="+mn-lt"/>
              </a:rPr>
              <a:t>Optic Nerve</a:t>
            </a:r>
          </a:p>
          <a:p>
            <a:pPr marL="971550" lvl="1" indent="-514350">
              <a:lnSpc>
                <a:spcPct val="150000"/>
              </a:lnSpc>
              <a:buFont typeface="+mj-lt"/>
              <a:buAutoNum type="arabicPeriod"/>
            </a:pPr>
            <a:r>
              <a:rPr lang="en-US" sz="3200" b="1" dirty="0">
                <a:latin typeface="+mn-lt"/>
              </a:rPr>
              <a:t>Data </a:t>
            </a:r>
            <a:r>
              <a:rPr lang="en-US" sz="3200" b="1" dirty="0">
                <a:solidFill>
                  <a:schemeClr val="accent6">
                    <a:lumMod val="75000"/>
                  </a:schemeClr>
                </a:solidFill>
                <a:latin typeface="+mn-lt"/>
              </a:rPr>
              <a:t>Processing</a:t>
            </a:r>
            <a:r>
              <a:rPr lang="en-US" sz="3200" b="1" dirty="0">
                <a:latin typeface="+mn-lt"/>
              </a:rPr>
              <a:t> </a:t>
            </a:r>
            <a:r>
              <a:rPr lang="en-US" sz="3200" dirty="0">
                <a:latin typeface="+mn-lt"/>
              </a:rPr>
              <a:t>- the </a:t>
            </a:r>
            <a:r>
              <a:rPr lang="en-US" sz="3200" b="1" dirty="0">
                <a:solidFill>
                  <a:schemeClr val="accent6">
                    <a:lumMod val="75000"/>
                  </a:schemeClr>
                </a:solidFill>
                <a:latin typeface="+mn-lt"/>
              </a:rPr>
              <a:t>Visual Cortex</a:t>
            </a:r>
          </a:p>
          <a:p>
            <a:pPr marL="457200" lvl="1" indent="0">
              <a:lnSpc>
                <a:spcPct val="150000"/>
              </a:lnSpc>
              <a:buNone/>
            </a:pPr>
            <a:r>
              <a:rPr lang="en-US" sz="3200" b="1" dirty="0">
                <a:latin typeface="+mn-lt"/>
              </a:rPr>
              <a:t>4.	 </a:t>
            </a:r>
            <a:r>
              <a:rPr lang="en-US" sz="3200" b="1" dirty="0">
                <a:solidFill>
                  <a:srgbClr val="CC0066"/>
                </a:solidFill>
                <a:latin typeface="+mn-lt"/>
              </a:rPr>
              <a:t>Perception</a:t>
            </a:r>
            <a:r>
              <a:rPr lang="en-US" sz="3200" dirty="0">
                <a:latin typeface="+mn-lt"/>
              </a:rPr>
              <a:t> - the </a:t>
            </a:r>
            <a:r>
              <a:rPr lang="en-US" sz="3200" b="1" dirty="0">
                <a:solidFill>
                  <a:srgbClr val="CC0066"/>
                </a:solidFill>
                <a:latin typeface="+mn-lt"/>
              </a:rPr>
              <a:t>Frontal Cortex</a:t>
            </a:r>
          </a:p>
        </p:txBody>
      </p:sp>
      <p:sp>
        <p:nvSpPr>
          <p:cNvPr id="4" name="Slide Number Placeholder 3">
            <a:extLst>
              <a:ext uri="{FF2B5EF4-FFF2-40B4-BE49-F238E27FC236}">
                <a16:creationId xmlns:a16="http://schemas.microsoft.com/office/drawing/2014/main" id="{9F5483A9-AD42-43C0-B397-B78C072E0507}"/>
              </a:ext>
            </a:extLst>
          </p:cNvPr>
          <p:cNvSpPr>
            <a:spLocks noGrp="1"/>
          </p:cNvSpPr>
          <p:nvPr>
            <p:ph type="sldNum" sz="quarter" idx="12"/>
          </p:nvPr>
        </p:nvSpPr>
        <p:spPr/>
        <p:txBody>
          <a:bodyPr/>
          <a:lstStyle/>
          <a:p>
            <a:r>
              <a:rPr lang="en-US"/>
              <a:t>3.1 - </a:t>
            </a:r>
            <a:fld id="{364CE104-D94C-C546-B214-1EE951617B06}" type="slidenum">
              <a:rPr lang="en-US" smtClean="0"/>
              <a:pPr/>
              <a:t>5</a:t>
            </a:fld>
            <a:endParaRPr lang="en-US" dirty="0"/>
          </a:p>
        </p:txBody>
      </p:sp>
    </p:spTree>
    <p:extLst>
      <p:ext uri="{BB962C8B-B14F-4D97-AF65-F5344CB8AC3E}">
        <p14:creationId xmlns:p14="http://schemas.microsoft.com/office/powerpoint/2010/main" val="3495776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idx="4294967295"/>
          </p:nvPr>
        </p:nvSpPr>
        <p:spPr>
          <a:xfrm>
            <a:off x="0" y="274638"/>
            <a:ext cx="8229600" cy="1143000"/>
          </a:xfrm>
        </p:spPr>
        <p:txBody>
          <a:bodyPr/>
          <a:lstStyle/>
          <a:p>
            <a:r>
              <a:rPr lang="en-US" dirty="0">
                <a:solidFill>
                  <a:srgbClr val="FFFFFF"/>
                </a:solidFill>
                <a:latin typeface="Calibri" charset="0"/>
                <a:ea typeface="ＭＳ Ｐゴシック" charset="0"/>
                <a:cs typeface="ＭＳ Ｐゴシック" charset="0"/>
              </a:rPr>
              <a:t>Visual Field at 60 MPH</a:t>
            </a:r>
          </a:p>
        </p:txBody>
      </p:sp>
      <p:pic>
        <p:nvPicPr>
          <p:cNvPr id="27651" name="Picture 3" descr="Screen shot 2011-04-24 at 1.02.2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4613"/>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0" y="1295400"/>
            <a:ext cx="9144000" cy="5562600"/>
            <a:chOff x="0" y="1295400"/>
            <a:chExt cx="9144000" cy="5562600"/>
          </a:xfrm>
        </p:grpSpPr>
        <p:sp>
          <p:nvSpPr>
            <p:cNvPr id="7" name="Rectangle 6"/>
            <p:cNvSpPr/>
            <p:nvPr/>
          </p:nvSpPr>
          <p:spPr bwMode="auto">
            <a:xfrm>
              <a:off x="0" y="4572000"/>
              <a:ext cx="9144000" cy="2286000"/>
            </a:xfrm>
            <a:prstGeom prst="rect">
              <a:avLst/>
            </a:prstGeom>
            <a:solidFill>
              <a:srgbClr val="3366FF">
                <a:alpha val="3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p:cNvSpPr/>
            <p:nvPr/>
          </p:nvSpPr>
          <p:spPr bwMode="auto">
            <a:xfrm>
              <a:off x="0" y="2514600"/>
              <a:ext cx="2713182" cy="2057400"/>
            </a:xfrm>
            <a:prstGeom prst="rect">
              <a:avLst/>
            </a:prstGeom>
            <a:solidFill>
              <a:schemeClr val="tx2">
                <a:lumMod val="60000"/>
                <a:lumOff val="40000"/>
                <a:alpha val="3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ectangle 8"/>
            <p:cNvSpPr/>
            <p:nvPr/>
          </p:nvSpPr>
          <p:spPr bwMode="auto">
            <a:xfrm>
              <a:off x="5137727" y="2514600"/>
              <a:ext cx="4006273" cy="2057400"/>
            </a:xfrm>
            <a:prstGeom prst="rect">
              <a:avLst/>
            </a:prstGeom>
            <a:solidFill>
              <a:srgbClr val="558ED5">
                <a:alpha val="35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p:nvPr/>
          </p:nvSpPr>
          <p:spPr bwMode="auto">
            <a:xfrm>
              <a:off x="0" y="1295400"/>
              <a:ext cx="9144000" cy="1219200"/>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12" name="TextBox 11"/>
          <p:cNvSpPr txBox="1">
            <a:spLocks noChangeArrowheads="1"/>
          </p:cNvSpPr>
          <p:nvPr/>
        </p:nvSpPr>
        <p:spPr bwMode="auto">
          <a:xfrm>
            <a:off x="1327727" y="4800600"/>
            <a:ext cx="7146637" cy="173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nSpc>
                <a:spcPct val="150000"/>
              </a:lnSpc>
              <a:buFont typeface="Arial" charset="0"/>
              <a:buChar char="•"/>
            </a:pPr>
            <a:r>
              <a:rPr lang="en-US" sz="1800" dirty="0">
                <a:solidFill>
                  <a:srgbClr val="FFFFFF"/>
                </a:solidFill>
              </a:rPr>
              <a:t>Your Visual Field Shrinks to the Size of the Clear Area</a:t>
            </a:r>
          </a:p>
          <a:p>
            <a:pPr>
              <a:lnSpc>
                <a:spcPct val="150000"/>
              </a:lnSpc>
              <a:buFont typeface="Arial" charset="0"/>
              <a:buChar char="•"/>
            </a:pPr>
            <a:r>
              <a:rPr lang="en-US" sz="1800" dirty="0">
                <a:solidFill>
                  <a:srgbClr val="FFFFFF"/>
                </a:solidFill>
              </a:rPr>
              <a:t>Information about other users and LP is less</a:t>
            </a:r>
          </a:p>
          <a:p>
            <a:pPr>
              <a:lnSpc>
                <a:spcPct val="150000"/>
              </a:lnSpc>
              <a:buFont typeface="Arial" charset="0"/>
              <a:buChar char="•"/>
            </a:pPr>
            <a:r>
              <a:rPr lang="en-US" sz="1800" dirty="0">
                <a:solidFill>
                  <a:srgbClr val="FFFFFF"/>
                </a:solidFill>
              </a:rPr>
              <a:t>Ability to detect hazards is reduced</a:t>
            </a:r>
          </a:p>
          <a:p>
            <a:pPr>
              <a:lnSpc>
                <a:spcPct val="150000"/>
              </a:lnSpc>
              <a:buFont typeface="Arial" charset="0"/>
              <a:buChar char="•"/>
            </a:pPr>
            <a:r>
              <a:rPr lang="en-US" sz="1800" dirty="0">
                <a:solidFill>
                  <a:srgbClr val="FFFFFF"/>
                </a:solidFill>
              </a:rPr>
              <a:t>LOOK AT HOW MUCH YOU MISS!!!</a:t>
            </a:r>
          </a:p>
        </p:txBody>
      </p:sp>
      <p:sp>
        <p:nvSpPr>
          <p:cNvPr id="3" name="Slide Number Placeholder 2">
            <a:extLst>
              <a:ext uri="{FF2B5EF4-FFF2-40B4-BE49-F238E27FC236}">
                <a16:creationId xmlns:a16="http://schemas.microsoft.com/office/drawing/2014/main" id="{5426B2EE-75FB-47BF-8264-A3B9ABCC006F}"/>
              </a:ext>
            </a:extLst>
          </p:cNvPr>
          <p:cNvSpPr>
            <a:spLocks noGrp="1"/>
          </p:cNvSpPr>
          <p:nvPr>
            <p:ph type="sldNum" sz="quarter" idx="12"/>
          </p:nvPr>
        </p:nvSpPr>
        <p:spPr/>
        <p:txBody>
          <a:bodyPr/>
          <a:lstStyle/>
          <a:p>
            <a:r>
              <a:rPr lang="en-US"/>
              <a:t>3.1 - </a:t>
            </a:r>
            <a:fld id="{364CE104-D94C-C546-B214-1EE951617B06}" type="slidenum">
              <a:rPr lang="en-US" smtClean="0"/>
              <a:pPr/>
              <a:t>50</a:t>
            </a:fld>
            <a:endParaRPr lang="en-US" dirty="0"/>
          </a:p>
        </p:txBody>
      </p:sp>
    </p:spTree>
    <p:extLst>
      <p:ext uri="{BB962C8B-B14F-4D97-AF65-F5344CB8AC3E}">
        <p14:creationId xmlns:p14="http://schemas.microsoft.com/office/powerpoint/2010/main" val="997670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3000"/>
                                  </p:stCondLst>
                                  <p:childTnLst>
                                    <p:set>
                                      <p:cBhvr>
                                        <p:cTn id="9" dur="1" fill="hold">
                                          <p:stCondLst>
                                            <p:cond delay="0"/>
                                          </p:stCondLst>
                                        </p:cTn>
                                        <p:tgtEl>
                                          <p:spTgt spid="12">
                                            <p:txEl>
                                              <p:pRg st="1" end="1"/>
                                            </p:txEl>
                                          </p:spTgt>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400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nodeType="afterEffect">
                                  <p:stCondLst>
                                    <p:cond delay="4000"/>
                                  </p:stCondLst>
                                  <p:childTnLst>
                                    <p:set>
                                      <p:cBhvr>
                                        <p:cTn id="15"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5 at 6.20.0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254" y="1981563"/>
            <a:ext cx="3800801" cy="1871519"/>
          </a:xfrm>
          <a:prstGeom prst="rect">
            <a:avLst/>
          </a:prstGeom>
        </p:spPr>
      </p:pic>
      <p:sp>
        <p:nvSpPr>
          <p:cNvPr id="2053" name="Rectangle 5"/>
          <p:cNvSpPr>
            <a:spLocks noChangeArrowheads="1"/>
          </p:cNvSpPr>
          <p:nvPr/>
        </p:nvSpPr>
        <p:spPr bwMode="auto">
          <a:xfrm>
            <a:off x="3544865" y="1478073"/>
            <a:ext cx="5116881" cy="329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algn="ctr">
              <a:spcBef>
                <a:spcPct val="50000"/>
              </a:spcBef>
            </a:pPr>
            <a:r>
              <a:rPr lang="en-US" sz="4000" dirty="0">
                <a:solidFill>
                  <a:srgbClr val="000000"/>
                </a:solidFill>
              </a:rPr>
              <a:t>Vision is a process that gets better with practice and by developing good habits.</a:t>
            </a:r>
            <a:endParaRPr lang="en-US" sz="4000" dirty="0"/>
          </a:p>
        </p:txBody>
      </p:sp>
      <p:sp>
        <p:nvSpPr>
          <p:cNvPr id="2" name="Slide Number Placeholder 1">
            <a:extLst>
              <a:ext uri="{FF2B5EF4-FFF2-40B4-BE49-F238E27FC236}">
                <a16:creationId xmlns:a16="http://schemas.microsoft.com/office/drawing/2014/main" id="{16BB4BFB-BB28-4CD7-AA70-CC48AF0A8CCE}"/>
              </a:ext>
            </a:extLst>
          </p:cNvPr>
          <p:cNvSpPr>
            <a:spLocks noGrp="1"/>
          </p:cNvSpPr>
          <p:nvPr>
            <p:ph type="sldNum" sz="quarter" idx="12"/>
          </p:nvPr>
        </p:nvSpPr>
        <p:spPr/>
        <p:txBody>
          <a:bodyPr/>
          <a:lstStyle/>
          <a:p>
            <a:r>
              <a:rPr lang="en-US"/>
              <a:t>3.1 - </a:t>
            </a:r>
            <a:fld id="{364CE104-D94C-C546-B214-1EE951617B06}" type="slidenum">
              <a:rPr lang="en-US" smtClean="0"/>
              <a:pPr/>
              <a:t>51</a:t>
            </a:fld>
            <a:endParaRPr lang="en-US" dirty="0"/>
          </a:p>
        </p:txBody>
      </p:sp>
    </p:spTree>
    <p:extLst>
      <p:ext uri="{BB962C8B-B14F-4D97-AF65-F5344CB8AC3E}">
        <p14:creationId xmlns:p14="http://schemas.microsoft.com/office/powerpoint/2010/main" val="949437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614628" y="768463"/>
            <a:ext cx="7958057"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4000" dirty="0"/>
              <a:t>Strategies for </a:t>
            </a:r>
          </a:p>
          <a:p>
            <a:pPr algn="ctr">
              <a:spcBef>
                <a:spcPct val="50000"/>
              </a:spcBef>
            </a:pPr>
            <a:r>
              <a:rPr lang="en-US" sz="4000" dirty="0">
                <a:solidFill>
                  <a:srgbClr val="C00000"/>
                </a:solidFill>
              </a:rPr>
              <a:t>DEVELOPING GOOD DRIVING HABITS </a:t>
            </a:r>
          </a:p>
          <a:p>
            <a:pPr algn="ctr">
              <a:spcBef>
                <a:spcPct val="50000"/>
              </a:spcBef>
            </a:pPr>
            <a:r>
              <a:rPr lang="en-US" sz="4000" dirty="0"/>
              <a:t>and</a:t>
            </a:r>
          </a:p>
          <a:p>
            <a:pPr algn="ctr">
              <a:spcBef>
                <a:spcPct val="50000"/>
              </a:spcBef>
            </a:pPr>
            <a:r>
              <a:rPr lang="en-US" sz="4000" dirty="0">
                <a:solidFill>
                  <a:srgbClr val="C00000"/>
                </a:solidFill>
              </a:rPr>
              <a:t>EFFECTIVE VEHICLE CONTROL</a:t>
            </a:r>
          </a:p>
        </p:txBody>
      </p:sp>
      <p:sp>
        <p:nvSpPr>
          <p:cNvPr id="2" name="Slide Number Placeholder 1">
            <a:extLst>
              <a:ext uri="{FF2B5EF4-FFF2-40B4-BE49-F238E27FC236}">
                <a16:creationId xmlns:a16="http://schemas.microsoft.com/office/drawing/2014/main" id="{2D8069E1-8779-4420-A230-4FB5EB16C449}"/>
              </a:ext>
            </a:extLst>
          </p:cNvPr>
          <p:cNvSpPr>
            <a:spLocks noGrp="1"/>
          </p:cNvSpPr>
          <p:nvPr>
            <p:ph type="sldNum" sz="quarter" idx="12"/>
          </p:nvPr>
        </p:nvSpPr>
        <p:spPr/>
        <p:txBody>
          <a:bodyPr/>
          <a:lstStyle/>
          <a:p>
            <a:r>
              <a:rPr lang="en-US"/>
              <a:t>3.1 - </a:t>
            </a:r>
            <a:fld id="{364CE104-D94C-C546-B214-1EE951617B06}" type="slidenum">
              <a:rPr lang="en-US" smtClean="0"/>
              <a:pPr/>
              <a:t>52</a:t>
            </a:fld>
            <a:endParaRPr lang="en-US" dirty="0"/>
          </a:p>
        </p:txBody>
      </p:sp>
    </p:spTree>
    <p:extLst>
      <p:ext uri="{BB962C8B-B14F-4D97-AF65-F5344CB8AC3E}">
        <p14:creationId xmlns:p14="http://schemas.microsoft.com/office/powerpoint/2010/main" val="3780163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407096" y="328808"/>
            <a:ext cx="8373649"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dirty="0">
                <a:solidFill>
                  <a:srgbClr val="C00000"/>
                </a:solidFill>
                <a:cs typeface="+mn-cs"/>
              </a:rPr>
              <a:t>Six Steps to Positive Habit Development</a:t>
            </a:r>
          </a:p>
        </p:txBody>
      </p:sp>
      <p:pic>
        <p:nvPicPr>
          <p:cNvPr id="7172" name="Picture 11" descr="MCj0326584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7414" y="1081414"/>
            <a:ext cx="1276744" cy="10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45298" y="1980634"/>
            <a:ext cx="7352778" cy="3692568"/>
          </a:xfrm>
          <a:prstGeom prst="rect">
            <a:avLst/>
          </a:prstGeom>
          <a:noFill/>
        </p:spPr>
        <p:txBody>
          <a:bodyPr wrap="square" rtlCol="0">
            <a:noAutofit/>
          </a:bodyPr>
          <a:lstStyle/>
          <a:p>
            <a:pPr marL="457200" indent="-457200">
              <a:spcBef>
                <a:spcPts val="1500"/>
              </a:spcBef>
              <a:buFont typeface="+mj-lt"/>
              <a:buAutoNum type="arabicPeriod"/>
            </a:pPr>
            <a:r>
              <a:rPr lang="en-US" sz="2400" dirty="0">
                <a:cs typeface="Arial" pitchFamily="34" charset="0"/>
              </a:rPr>
              <a:t>Identify the behavior and desire to do it</a:t>
            </a:r>
          </a:p>
          <a:p>
            <a:pPr marL="457200" indent="-457200">
              <a:spcBef>
                <a:spcPts val="1500"/>
              </a:spcBef>
              <a:buFont typeface="+mj-lt"/>
              <a:buAutoNum type="arabicPeriod"/>
            </a:pPr>
            <a:r>
              <a:rPr lang="en-US" sz="2400" dirty="0">
                <a:cs typeface="Arial" pitchFamily="34" charset="0"/>
              </a:rPr>
              <a:t>Demonstrate ability to perform the behavior.</a:t>
            </a:r>
          </a:p>
          <a:p>
            <a:pPr marL="457200" indent="-457200">
              <a:spcBef>
                <a:spcPts val="1500"/>
              </a:spcBef>
              <a:buFont typeface="+mj-lt"/>
              <a:buAutoNum type="arabicPeriod"/>
            </a:pPr>
            <a:r>
              <a:rPr lang="en-US" sz="2400" dirty="0">
                <a:cs typeface="Arial" pitchFamily="34" charset="0"/>
              </a:rPr>
              <a:t>Overcome resistance of “this is the way I do it.”</a:t>
            </a:r>
          </a:p>
          <a:p>
            <a:pPr marL="457200" indent="-457200">
              <a:spcBef>
                <a:spcPts val="1500"/>
              </a:spcBef>
              <a:buFont typeface="+mj-lt"/>
              <a:buAutoNum type="arabicPeriod"/>
            </a:pPr>
            <a:r>
              <a:rPr lang="en-US" sz="2400" dirty="0">
                <a:cs typeface="Arial" pitchFamily="34" charset="0"/>
              </a:rPr>
              <a:t>Understand and identify when the behavior is performed correctly or incorrectly. </a:t>
            </a:r>
          </a:p>
          <a:p>
            <a:pPr marL="457200" indent="-457200">
              <a:spcBef>
                <a:spcPts val="1500"/>
              </a:spcBef>
              <a:buFont typeface="+mj-lt"/>
              <a:buAutoNum type="arabicPeriod"/>
            </a:pPr>
            <a:r>
              <a:rPr lang="en-US" sz="2400" dirty="0">
                <a:cs typeface="Arial" pitchFamily="34" charset="0"/>
              </a:rPr>
              <a:t>Practice the behavior correctly at least 28 times.</a:t>
            </a:r>
          </a:p>
          <a:p>
            <a:pPr marL="457200" indent="-457200">
              <a:spcBef>
                <a:spcPts val="1500"/>
              </a:spcBef>
              <a:buFont typeface="+mj-lt"/>
              <a:buAutoNum type="arabicPeriod"/>
            </a:pPr>
            <a:r>
              <a:rPr lang="en-US" sz="2400" dirty="0">
                <a:cs typeface="Arial" pitchFamily="34" charset="0"/>
              </a:rPr>
              <a:t>Perform the behavior correctly without thought.</a:t>
            </a:r>
          </a:p>
        </p:txBody>
      </p:sp>
      <p:sp>
        <p:nvSpPr>
          <p:cNvPr id="2" name="Slide Number Placeholder 1">
            <a:extLst>
              <a:ext uri="{FF2B5EF4-FFF2-40B4-BE49-F238E27FC236}">
                <a16:creationId xmlns:a16="http://schemas.microsoft.com/office/drawing/2014/main" id="{1C638497-B468-46DA-BDA6-31F80C6109C4}"/>
              </a:ext>
            </a:extLst>
          </p:cNvPr>
          <p:cNvSpPr>
            <a:spLocks noGrp="1"/>
          </p:cNvSpPr>
          <p:nvPr>
            <p:ph type="sldNum" sz="quarter" idx="12"/>
          </p:nvPr>
        </p:nvSpPr>
        <p:spPr/>
        <p:txBody>
          <a:bodyPr/>
          <a:lstStyle/>
          <a:p>
            <a:r>
              <a:rPr lang="en-US"/>
              <a:t>3.1 - </a:t>
            </a:r>
            <a:fld id="{364CE104-D94C-C546-B214-1EE951617B06}" type="slidenum">
              <a:rPr lang="en-US" smtClean="0"/>
              <a:pPr/>
              <a:t>53</a:t>
            </a:fld>
            <a:endParaRPr lang="en-US" dirty="0"/>
          </a:p>
        </p:txBody>
      </p:sp>
    </p:spTree>
    <p:extLst>
      <p:ext uri="{BB962C8B-B14F-4D97-AF65-F5344CB8AC3E}">
        <p14:creationId xmlns:p14="http://schemas.microsoft.com/office/powerpoint/2010/main" val="3336273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ChangeArrowheads="1"/>
          </p:cNvSpPr>
          <p:nvPr/>
        </p:nvSpPr>
        <p:spPr bwMode="auto">
          <a:xfrm>
            <a:off x="457198" y="391438"/>
            <a:ext cx="831102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000" dirty="0">
                <a:solidFill>
                  <a:srgbClr val="C00000"/>
                </a:solidFill>
                <a:cs typeface="+mn-cs"/>
              </a:rPr>
              <a:t>Driver Judgment</a:t>
            </a:r>
          </a:p>
        </p:txBody>
      </p:sp>
      <p:sp>
        <p:nvSpPr>
          <p:cNvPr id="37892" name="Rectangle 4"/>
          <p:cNvSpPr>
            <a:spLocks noChangeArrowheads="1"/>
          </p:cNvSpPr>
          <p:nvPr/>
        </p:nvSpPr>
        <p:spPr bwMode="auto">
          <a:xfrm>
            <a:off x="3256767" y="1279743"/>
            <a:ext cx="551145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a:spcBef>
                <a:spcPct val="50000"/>
              </a:spcBef>
              <a:buFont typeface="Arial" panose="020B0604020202020204" pitchFamily="34" charset="0"/>
              <a:buChar char="•"/>
              <a:tabLst>
                <a:tab pos="222250" algn="l"/>
                <a:tab pos="460375" algn="l"/>
              </a:tabLst>
              <a:defRPr/>
            </a:pPr>
            <a:r>
              <a:rPr lang="en-US" sz="2800" dirty="0">
                <a:solidFill>
                  <a:srgbClr val="000000"/>
                </a:solidFill>
                <a:latin typeface="Arial" pitchFamily="34" charset="0"/>
                <a:cs typeface="Arial" pitchFamily="34" charset="0"/>
              </a:rPr>
              <a:t>	</a:t>
            </a:r>
            <a:r>
              <a:rPr lang="en-US" sz="2800" dirty="0">
                <a:solidFill>
                  <a:srgbClr val="000000"/>
                </a:solidFill>
                <a:cs typeface="Arial" pitchFamily="34" charset="0"/>
              </a:rPr>
              <a:t>Like athletes and musicians, drivers can learn what to do without hesitation with a good judgment level of awareness</a:t>
            </a:r>
          </a:p>
          <a:p>
            <a:pPr marL="457200" indent="-457200">
              <a:spcBef>
                <a:spcPct val="50000"/>
              </a:spcBef>
              <a:buFont typeface="Arial" panose="020B0604020202020204" pitchFamily="34" charset="0"/>
              <a:buChar char="•"/>
              <a:tabLst>
                <a:tab pos="222250" algn="l"/>
                <a:tab pos="460375" algn="l"/>
              </a:tabLst>
              <a:defRPr/>
            </a:pPr>
            <a:r>
              <a:rPr lang="en-US" sz="2800" dirty="0">
                <a:solidFill>
                  <a:srgbClr val="000000"/>
                </a:solidFill>
                <a:cs typeface="Arial" pitchFamily="34" charset="0"/>
              </a:rPr>
              <a:t>	It takes a desire to be a good driver</a:t>
            </a:r>
          </a:p>
          <a:p>
            <a:pPr marL="457200" indent="-457200">
              <a:spcBef>
                <a:spcPct val="50000"/>
              </a:spcBef>
              <a:buFont typeface="Arial" panose="020B0604020202020204" pitchFamily="34" charset="0"/>
              <a:buChar char="•"/>
              <a:tabLst>
                <a:tab pos="222250" algn="l"/>
                <a:tab pos="460375" algn="l"/>
              </a:tabLst>
              <a:defRPr/>
            </a:pPr>
            <a:r>
              <a:rPr lang="en-US" sz="2800" dirty="0">
                <a:solidFill>
                  <a:srgbClr val="000000"/>
                </a:solidFill>
                <a:cs typeface="Arial" pitchFamily="34" charset="0"/>
              </a:rPr>
              <a:t> Precision driving does not rely on luck, fate, or maneuvering skills, it relies on …</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6435" y="1405563"/>
            <a:ext cx="2387510" cy="1573586"/>
          </a:xfrm>
          <a:prstGeom prst="rect">
            <a:avLst/>
          </a:prstGeom>
        </p:spPr>
      </p:pic>
      <p:sp>
        <p:nvSpPr>
          <p:cNvPr id="2" name="Slide Number Placeholder 1">
            <a:extLst>
              <a:ext uri="{FF2B5EF4-FFF2-40B4-BE49-F238E27FC236}">
                <a16:creationId xmlns:a16="http://schemas.microsoft.com/office/drawing/2014/main" id="{FA0D61E7-DCA6-4267-9F16-67CCCA051F13}"/>
              </a:ext>
            </a:extLst>
          </p:cNvPr>
          <p:cNvSpPr>
            <a:spLocks noGrp="1"/>
          </p:cNvSpPr>
          <p:nvPr>
            <p:ph type="sldNum" sz="quarter" idx="12"/>
          </p:nvPr>
        </p:nvSpPr>
        <p:spPr/>
        <p:txBody>
          <a:bodyPr/>
          <a:lstStyle/>
          <a:p>
            <a:r>
              <a:rPr lang="en-US"/>
              <a:t>3.1 - </a:t>
            </a:r>
            <a:fld id="{364CE104-D94C-C546-B214-1EE951617B06}" type="slidenum">
              <a:rPr lang="en-US" smtClean="0"/>
              <a:pPr/>
              <a:t>54</a:t>
            </a:fld>
            <a:endParaRPr lang="en-US" dirty="0"/>
          </a:p>
        </p:txBody>
      </p:sp>
    </p:spTree>
    <p:extLst>
      <p:ext uri="{BB962C8B-B14F-4D97-AF65-F5344CB8AC3E}">
        <p14:creationId xmlns:p14="http://schemas.microsoft.com/office/powerpoint/2010/main" val="2018533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9" y="144646"/>
            <a:ext cx="8229600" cy="769937"/>
          </a:xfrm>
        </p:spPr>
        <p:txBody>
          <a:bodyPr>
            <a:normAutofit/>
          </a:bodyPr>
          <a:lstStyle/>
          <a:p>
            <a:r>
              <a:rPr lang="en-US" sz="4000" dirty="0">
                <a:solidFill>
                  <a:srgbClr val="C00000"/>
                </a:solidFill>
                <a:latin typeface="+mn-lt"/>
              </a:rPr>
              <a:t>Four Levels of Performance</a:t>
            </a:r>
          </a:p>
        </p:txBody>
      </p:sp>
      <p:sp>
        <p:nvSpPr>
          <p:cNvPr id="9" name="TextBox 8"/>
          <p:cNvSpPr txBox="1"/>
          <p:nvPr/>
        </p:nvSpPr>
        <p:spPr>
          <a:xfrm>
            <a:off x="626301" y="1117808"/>
            <a:ext cx="8060499" cy="4832092"/>
          </a:xfrm>
          <a:prstGeom prst="rect">
            <a:avLst/>
          </a:prstGeom>
          <a:noFill/>
        </p:spPr>
        <p:txBody>
          <a:bodyPr wrap="square" rtlCol="0">
            <a:spAutoFit/>
          </a:bodyPr>
          <a:lstStyle/>
          <a:p>
            <a:pPr lvl="6"/>
            <a:r>
              <a:rPr lang="en-US" sz="2200" b="1" dirty="0">
                <a:latin typeface="Arial" pitchFamily="34" charset="0"/>
                <a:cs typeface="Arial" pitchFamily="34" charset="0"/>
              </a:rPr>
              <a:t>Level 1 </a:t>
            </a:r>
            <a:r>
              <a:rPr lang="en-US" sz="2200" dirty="0">
                <a:latin typeface="Arial" pitchFamily="34" charset="0"/>
                <a:cs typeface="Arial" pitchFamily="34" charset="0"/>
              </a:rPr>
              <a:t>— </a:t>
            </a:r>
            <a:r>
              <a:rPr lang="en-US" sz="2200" b="1" dirty="0">
                <a:latin typeface="Arial" pitchFamily="34" charset="0"/>
                <a:cs typeface="Arial" pitchFamily="34" charset="0"/>
              </a:rPr>
              <a:t>Unconsciously Competent</a:t>
            </a:r>
            <a:r>
              <a:rPr lang="en-US" sz="2200" dirty="0">
                <a:latin typeface="Arial" pitchFamily="34" charset="0"/>
                <a:cs typeface="Arial" pitchFamily="34" charset="0"/>
              </a:rPr>
              <a:t>:</a:t>
            </a:r>
          </a:p>
          <a:p>
            <a:pPr lvl="6"/>
            <a:r>
              <a:rPr lang="en-US" sz="2200" dirty="0">
                <a:latin typeface="Arial" pitchFamily="34" charset="0"/>
                <a:cs typeface="Arial" pitchFamily="34" charset="0"/>
              </a:rPr>
              <a:t>I don’t have to think about what I know and what I can do, but </a:t>
            </a:r>
            <a:r>
              <a:rPr lang="en-US" sz="2200" b="1" dirty="0">
                <a:latin typeface="Arial" pitchFamily="34" charset="0"/>
                <a:cs typeface="Arial" pitchFamily="34" charset="0"/>
              </a:rPr>
              <a:t>I do it well</a:t>
            </a:r>
          </a:p>
          <a:p>
            <a:endParaRPr lang="en-US" sz="2200" dirty="0">
              <a:latin typeface="Arial" pitchFamily="34" charset="0"/>
              <a:cs typeface="Arial" pitchFamily="34" charset="0"/>
            </a:endParaRPr>
          </a:p>
          <a:p>
            <a:pPr lvl="4"/>
            <a:r>
              <a:rPr lang="en-US" sz="2200" b="1" dirty="0">
                <a:latin typeface="Arial" pitchFamily="34" charset="0"/>
                <a:cs typeface="Arial" pitchFamily="34" charset="0"/>
              </a:rPr>
              <a:t>Level 2 </a:t>
            </a:r>
            <a:r>
              <a:rPr lang="en-US" sz="2200" dirty="0">
                <a:latin typeface="Arial" pitchFamily="34" charset="0"/>
                <a:cs typeface="Arial" pitchFamily="34" charset="0"/>
              </a:rPr>
              <a:t>— </a:t>
            </a:r>
            <a:r>
              <a:rPr lang="en-US" sz="2200" b="1" dirty="0">
                <a:latin typeface="Arial" pitchFamily="34" charset="0"/>
                <a:cs typeface="Arial" pitchFamily="34" charset="0"/>
              </a:rPr>
              <a:t>Consciously Competent:</a:t>
            </a:r>
          </a:p>
          <a:p>
            <a:pPr lvl="4"/>
            <a:r>
              <a:rPr lang="en-US" sz="2200" dirty="0">
                <a:latin typeface="Arial" pitchFamily="34" charset="0"/>
                <a:cs typeface="Arial" pitchFamily="34" charset="0"/>
              </a:rPr>
              <a:t>I am </a:t>
            </a:r>
            <a:r>
              <a:rPr lang="en-US" sz="2200" u="sng" dirty="0">
                <a:latin typeface="Arial" pitchFamily="34" charset="0"/>
                <a:cs typeface="Arial" pitchFamily="34" charset="0"/>
              </a:rPr>
              <a:t>aware</a:t>
            </a:r>
            <a:r>
              <a:rPr lang="en-US" sz="2200" dirty="0">
                <a:latin typeface="Arial" pitchFamily="34" charset="0"/>
                <a:cs typeface="Arial" pitchFamily="34" charset="0"/>
              </a:rPr>
              <a:t> of what </a:t>
            </a:r>
            <a:r>
              <a:rPr lang="en-US" sz="2200" u="sng" dirty="0">
                <a:latin typeface="Arial" pitchFamily="34" charset="0"/>
                <a:cs typeface="Arial" pitchFamily="34" charset="0"/>
              </a:rPr>
              <a:t>I know </a:t>
            </a:r>
            <a:r>
              <a:rPr lang="en-US" sz="2200" dirty="0">
                <a:latin typeface="Arial" pitchFamily="34" charset="0"/>
                <a:cs typeface="Arial" pitchFamily="34" charset="0"/>
              </a:rPr>
              <a:t>and what </a:t>
            </a:r>
            <a:r>
              <a:rPr lang="en-US" sz="2200" u="sng" dirty="0">
                <a:latin typeface="Arial" pitchFamily="34" charset="0"/>
                <a:cs typeface="Arial" pitchFamily="34" charset="0"/>
              </a:rPr>
              <a:t>I can do </a:t>
            </a:r>
            <a:r>
              <a:rPr lang="en-US" sz="2200" dirty="0">
                <a:latin typeface="Arial" pitchFamily="34" charset="0"/>
                <a:cs typeface="Arial" pitchFamily="34" charset="0"/>
              </a:rPr>
              <a:t>and </a:t>
            </a:r>
            <a:r>
              <a:rPr lang="en-US" sz="2200" b="1" dirty="0">
                <a:latin typeface="Arial" pitchFamily="34" charset="0"/>
                <a:cs typeface="Arial" pitchFamily="34" charset="0"/>
              </a:rPr>
              <a:t>what I need to do to continue to improve</a:t>
            </a:r>
          </a:p>
          <a:p>
            <a:endParaRPr lang="en-US" sz="2200" dirty="0">
              <a:latin typeface="Arial" pitchFamily="34" charset="0"/>
              <a:cs typeface="Arial" pitchFamily="34" charset="0"/>
            </a:endParaRPr>
          </a:p>
          <a:p>
            <a:pPr lvl="2"/>
            <a:r>
              <a:rPr lang="en-US" sz="2200" b="1" dirty="0">
                <a:latin typeface="Arial" pitchFamily="34" charset="0"/>
                <a:cs typeface="Arial" pitchFamily="34" charset="0"/>
              </a:rPr>
              <a:t>Level 3 </a:t>
            </a:r>
            <a:r>
              <a:rPr lang="en-US" sz="2200" dirty="0">
                <a:latin typeface="Arial" pitchFamily="34" charset="0"/>
                <a:cs typeface="Arial" pitchFamily="34" charset="0"/>
              </a:rPr>
              <a:t>— </a:t>
            </a:r>
            <a:r>
              <a:rPr lang="en-US" sz="2200" b="1" dirty="0">
                <a:latin typeface="Arial" pitchFamily="34" charset="0"/>
                <a:cs typeface="Arial" pitchFamily="34" charset="0"/>
              </a:rPr>
              <a:t>Consciously Incompetent</a:t>
            </a:r>
            <a:r>
              <a:rPr lang="en-US" sz="2200" dirty="0">
                <a:latin typeface="Arial" pitchFamily="34" charset="0"/>
                <a:cs typeface="Arial" pitchFamily="34" charset="0"/>
              </a:rPr>
              <a:t>:</a:t>
            </a:r>
          </a:p>
          <a:p>
            <a:pPr lvl="2"/>
            <a:r>
              <a:rPr lang="en-US" sz="2200" dirty="0">
                <a:latin typeface="Arial" pitchFamily="34" charset="0"/>
                <a:cs typeface="Arial" pitchFamily="34" charset="0"/>
              </a:rPr>
              <a:t>I am </a:t>
            </a:r>
            <a:r>
              <a:rPr lang="en-US" sz="2200" u="sng" dirty="0">
                <a:latin typeface="Arial" pitchFamily="34" charset="0"/>
                <a:cs typeface="Arial" pitchFamily="34" charset="0"/>
              </a:rPr>
              <a:t>aware</a:t>
            </a:r>
            <a:r>
              <a:rPr lang="en-US" sz="2200" dirty="0">
                <a:latin typeface="Arial" pitchFamily="34" charset="0"/>
                <a:cs typeface="Arial" pitchFamily="34" charset="0"/>
              </a:rPr>
              <a:t> of what </a:t>
            </a:r>
            <a:r>
              <a:rPr lang="en-US" sz="2200" u="sng" dirty="0">
                <a:latin typeface="Arial" pitchFamily="34" charset="0"/>
                <a:cs typeface="Arial" pitchFamily="34" charset="0"/>
              </a:rPr>
              <a:t>I don’t know </a:t>
            </a:r>
            <a:r>
              <a:rPr lang="en-US" sz="2200" dirty="0">
                <a:latin typeface="Arial" pitchFamily="34" charset="0"/>
                <a:cs typeface="Arial" pitchFamily="34" charset="0"/>
              </a:rPr>
              <a:t>and what </a:t>
            </a:r>
            <a:r>
              <a:rPr lang="en-US" sz="2200" u="sng" dirty="0">
                <a:latin typeface="Arial" pitchFamily="34" charset="0"/>
                <a:cs typeface="Arial" pitchFamily="34" charset="0"/>
              </a:rPr>
              <a:t>I can’t do </a:t>
            </a:r>
            <a:r>
              <a:rPr lang="en-US" sz="2200" dirty="0">
                <a:latin typeface="Arial" pitchFamily="34" charset="0"/>
                <a:cs typeface="Arial" pitchFamily="34" charset="0"/>
              </a:rPr>
              <a:t>and </a:t>
            </a:r>
            <a:r>
              <a:rPr lang="en-US" sz="2200" b="1" dirty="0">
                <a:latin typeface="Arial" pitchFamily="34" charset="0"/>
                <a:cs typeface="Arial" pitchFamily="34" charset="0"/>
              </a:rPr>
              <a:t>I am willing to work on getting better!</a:t>
            </a:r>
          </a:p>
          <a:p>
            <a:pPr lvl="2"/>
            <a:endParaRPr lang="en-US" sz="2200" b="1" dirty="0">
              <a:latin typeface="Arial" pitchFamily="34" charset="0"/>
              <a:cs typeface="Arial" pitchFamily="34" charset="0"/>
            </a:endParaRPr>
          </a:p>
          <a:p>
            <a:r>
              <a:rPr lang="en-US" sz="2200" b="1" dirty="0">
                <a:latin typeface="Arial" pitchFamily="34" charset="0"/>
                <a:cs typeface="Arial" pitchFamily="34" charset="0"/>
              </a:rPr>
              <a:t>Level 4 </a:t>
            </a:r>
            <a:r>
              <a:rPr lang="en-US" sz="2200" dirty="0">
                <a:latin typeface="Arial" pitchFamily="34" charset="0"/>
                <a:cs typeface="Arial" pitchFamily="34" charset="0"/>
              </a:rPr>
              <a:t>— </a:t>
            </a:r>
            <a:r>
              <a:rPr lang="en-US" sz="2200" b="1" dirty="0">
                <a:latin typeface="Arial" pitchFamily="34" charset="0"/>
                <a:cs typeface="Arial" pitchFamily="34" charset="0"/>
              </a:rPr>
              <a:t>Unconsciously Incompetent</a:t>
            </a:r>
            <a:r>
              <a:rPr lang="en-US" sz="2200" dirty="0">
                <a:latin typeface="Arial" pitchFamily="34" charset="0"/>
                <a:cs typeface="Arial" pitchFamily="34" charset="0"/>
              </a:rPr>
              <a:t>:</a:t>
            </a:r>
          </a:p>
          <a:p>
            <a:r>
              <a:rPr lang="en-US" sz="2200" dirty="0">
                <a:latin typeface="Arial" pitchFamily="34" charset="0"/>
                <a:cs typeface="Arial" pitchFamily="34" charset="0"/>
              </a:rPr>
              <a:t>I am </a:t>
            </a:r>
            <a:r>
              <a:rPr lang="en-US" sz="2200" u="sng" dirty="0">
                <a:latin typeface="Arial" pitchFamily="34" charset="0"/>
                <a:cs typeface="Arial" pitchFamily="34" charset="0"/>
              </a:rPr>
              <a:t>unaware</a:t>
            </a:r>
            <a:r>
              <a:rPr lang="en-US" sz="2200" dirty="0">
                <a:latin typeface="Arial" pitchFamily="34" charset="0"/>
                <a:cs typeface="Arial" pitchFamily="34" charset="0"/>
              </a:rPr>
              <a:t> of what </a:t>
            </a:r>
            <a:r>
              <a:rPr lang="en-US" sz="2200" u="sng" dirty="0">
                <a:latin typeface="Arial" pitchFamily="34" charset="0"/>
                <a:cs typeface="Arial" pitchFamily="34" charset="0"/>
              </a:rPr>
              <a:t>I don’t know </a:t>
            </a:r>
            <a:r>
              <a:rPr lang="en-US" sz="2200" dirty="0">
                <a:latin typeface="Arial" pitchFamily="34" charset="0"/>
                <a:cs typeface="Arial" pitchFamily="34" charset="0"/>
              </a:rPr>
              <a:t>and what </a:t>
            </a:r>
            <a:r>
              <a:rPr lang="en-US" sz="2200" u="sng" dirty="0">
                <a:latin typeface="Arial" pitchFamily="34" charset="0"/>
                <a:cs typeface="Arial" pitchFamily="34" charset="0"/>
              </a:rPr>
              <a:t>I can’t do</a:t>
            </a:r>
          </a:p>
        </p:txBody>
      </p:sp>
      <p:sp>
        <p:nvSpPr>
          <p:cNvPr id="3" name="Slide Number Placeholder 2">
            <a:extLst>
              <a:ext uri="{FF2B5EF4-FFF2-40B4-BE49-F238E27FC236}">
                <a16:creationId xmlns:a16="http://schemas.microsoft.com/office/drawing/2014/main" id="{8EB3B8AB-C450-4A96-B7BA-65A2DE322F42}"/>
              </a:ext>
            </a:extLst>
          </p:cNvPr>
          <p:cNvSpPr>
            <a:spLocks noGrp="1"/>
          </p:cNvSpPr>
          <p:nvPr>
            <p:ph type="sldNum" sz="quarter" idx="12"/>
          </p:nvPr>
        </p:nvSpPr>
        <p:spPr/>
        <p:txBody>
          <a:bodyPr/>
          <a:lstStyle/>
          <a:p>
            <a:r>
              <a:rPr lang="en-US"/>
              <a:t>3.1 - </a:t>
            </a:r>
            <a:fld id="{364CE104-D94C-C546-B214-1EE951617B06}" type="slidenum">
              <a:rPr lang="en-US" smtClean="0"/>
              <a:pPr/>
              <a:t>55</a:t>
            </a:fld>
            <a:endParaRPr lang="en-US" dirty="0"/>
          </a:p>
        </p:txBody>
      </p:sp>
    </p:spTree>
    <p:extLst>
      <p:ext uri="{BB962C8B-B14F-4D97-AF65-F5344CB8AC3E}">
        <p14:creationId xmlns:p14="http://schemas.microsoft.com/office/powerpoint/2010/main" val="107652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0062" y="1678402"/>
            <a:ext cx="8143875" cy="4297362"/>
          </a:xfrm>
        </p:spPr>
        <p:txBody>
          <a:bodyPr>
            <a:normAutofit fontScale="90000"/>
          </a:bodyPr>
          <a:lstStyle/>
          <a:p>
            <a:r>
              <a:rPr lang="en-US" sz="3200" dirty="0">
                <a:latin typeface="+mn-lt"/>
              </a:rPr>
              <a:t>Learning and changing behavior can only happen in Levels 2 and 3! </a:t>
            </a:r>
            <a:br>
              <a:rPr lang="en-US" sz="3200" dirty="0">
                <a:latin typeface="+mn-lt"/>
              </a:rPr>
            </a:br>
            <a:br>
              <a:rPr lang="en-US" sz="3200" dirty="0">
                <a:latin typeface="+mn-lt"/>
              </a:rPr>
            </a:br>
            <a:r>
              <a:rPr lang="en-US" sz="3200" dirty="0">
                <a:latin typeface="+mn-lt"/>
              </a:rPr>
              <a:t>Are you more aware of the need to develop good habits and are willing to improve your visual searching skills behind the wheel?</a:t>
            </a:r>
            <a:br>
              <a:rPr lang="en-US" sz="3200" dirty="0">
                <a:latin typeface="+mn-lt"/>
              </a:rPr>
            </a:br>
            <a:br>
              <a:rPr lang="en-US" sz="3200" dirty="0">
                <a:latin typeface="+mn-lt"/>
              </a:rPr>
            </a:br>
            <a:r>
              <a:rPr lang="en-US" sz="3200" dirty="0">
                <a:solidFill>
                  <a:srgbClr val="C00000"/>
                </a:solidFill>
                <a:latin typeface="+mn-lt"/>
              </a:rPr>
              <a:t>Write about what you need to know and practice</a:t>
            </a:r>
            <a:br>
              <a:rPr lang="en-US" sz="3200" dirty="0">
                <a:solidFill>
                  <a:srgbClr val="C00000"/>
                </a:solidFill>
                <a:latin typeface="+mn-lt"/>
              </a:rPr>
            </a:br>
            <a:r>
              <a:rPr lang="en-US" sz="3200" dirty="0">
                <a:solidFill>
                  <a:srgbClr val="C00000"/>
                </a:solidFill>
                <a:latin typeface="+mn-lt"/>
              </a:rPr>
              <a:t>to be a safe and skilled driver.</a:t>
            </a:r>
          </a:p>
        </p:txBody>
      </p:sp>
      <p:sp>
        <p:nvSpPr>
          <p:cNvPr id="3" name="Rectangle 2"/>
          <p:cNvSpPr/>
          <p:nvPr/>
        </p:nvSpPr>
        <p:spPr>
          <a:xfrm>
            <a:off x="1703540" y="428582"/>
            <a:ext cx="5974915" cy="707886"/>
          </a:xfrm>
          <a:prstGeom prst="rect">
            <a:avLst/>
          </a:prstGeom>
        </p:spPr>
        <p:txBody>
          <a:bodyPr wrap="square">
            <a:spAutoFit/>
          </a:bodyPr>
          <a:lstStyle/>
          <a:p>
            <a:pPr algn="ctr"/>
            <a:r>
              <a:rPr lang="en-US" sz="4000" dirty="0">
                <a:solidFill>
                  <a:srgbClr val="C00000"/>
                </a:solidFill>
                <a:cs typeface="Arial" pitchFamily="34" charset="0"/>
              </a:rPr>
              <a:t>Journal Writing Prompt</a:t>
            </a:r>
          </a:p>
        </p:txBody>
      </p:sp>
      <p:sp>
        <p:nvSpPr>
          <p:cNvPr id="4" name="Slide Number Placeholder 3">
            <a:extLst>
              <a:ext uri="{FF2B5EF4-FFF2-40B4-BE49-F238E27FC236}">
                <a16:creationId xmlns:a16="http://schemas.microsoft.com/office/drawing/2014/main" id="{35C90123-5DE3-43B2-B9F4-DD15B027AAC1}"/>
              </a:ext>
            </a:extLst>
          </p:cNvPr>
          <p:cNvSpPr>
            <a:spLocks noGrp="1"/>
          </p:cNvSpPr>
          <p:nvPr>
            <p:ph type="sldNum" sz="quarter" idx="12"/>
          </p:nvPr>
        </p:nvSpPr>
        <p:spPr/>
        <p:txBody>
          <a:bodyPr/>
          <a:lstStyle/>
          <a:p>
            <a:r>
              <a:rPr lang="en-US"/>
              <a:t>3.1 - </a:t>
            </a:r>
            <a:fld id="{364CE104-D94C-C546-B214-1EE951617B06}" type="slidenum">
              <a:rPr lang="en-US" smtClean="0"/>
              <a:pPr/>
              <a:t>56</a:t>
            </a:fld>
            <a:endParaRPr lang="en-US" dirty="0"/>
          </a:p>
        </p:txBody>
      </p:sp>
    </p:spTree>
    <p:extLst>
      <p:ext uri="{BB962C8B-B14F-4D97-AF65-F5344CB8AC3E}">
        <p14:creationId xmlns:p14="http://schemas.microsoft.com/office/powerpoint/2010/main" val="3114436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bwMode="auto">
          <a:xfrm>
            <a:off x="0" y="166688"/>
            <a:ext cx="8229600" cy="7286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type="body" idx="4294967295"/>
          </p:nvPr>
        </p:nvSpPr>
        <p:spPr>
          <a:xfrm>
            <a:off x="212032" y="1150938"/>
            <a:ext cx="4011613" cy="5160962"/>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160206"/>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3" name="Slide Number Placeholder 2">
            <a:extLst>
              <a:ext uri="{FF2B5EF4-FFF2-40B4-BE49-F238E27FC236}">
                <a16:creationId xmlns:a16="http://schemas.microsoft.com/office/drawing/2014/main" id="{2BC44A24-7B4D-46B1-8485-EBBF9B7B8F91}"/>
              </a:ext>
            </a:extLst>
          </p:cNvPr>
          <p:cNvSpPr>
            <a:spLocks noGrp="1"/>
          </p:cNvSpPr>
          <p:nvPr>
            <p:ph type="sldNum" sz="quarter" idx="12"/>
          </p:nvPr>
        </p:nvSpPr>
        <p:spPr/>
        <p:txBody>
          <a:bodyPr/>
          <a:lstStyle/>
          <a:p>
            <a:r>
              <a:rPr lang="en-US"/>
              <a:t>3.1 - </a:t>
            </a:r>
            <a:fld id="{364CE104-D94C-C546-B214-1EE951617B06}" type="slidenum">
              <a:rPr lang="en-US" smtClean="0"/>
              <a:pPr/>
              <a:t>57</a:t>
            </a:fld>
            <a:endParaRPr lang="en-US" dirty="0"/>
          </a:p>
        </p:txBody>
      </p:sp>
    </p:spTree>
    <p:extLst>
      <p:ext uri="{BB962C8B-B14F-4D97-AF65-F5344CB8AC3E}">
        <p14:creationId xmlns:p14="http://schemas.microsoft.com/office/powerpoint/2010/main" val="303218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412750"/>
            <a:ext cx="8077198" cy="760413"/>
          </a:xfrm>
        </p:spPr>
        <p:txBody>
          <a:bodyPr>
            <a:normAutofit/>
          </a:bodyPr>
          <a:lstStyle/>
          <a:p>
            <a:r>
              <a:rPr lang="en-US" sz="4000" dirty="0">
                <a:solidFill>
                  <a:srgbClr val="C00000"/>
                </a:solidFill>
                <a:latin typeface="+mn-lt"/>
              </a:rPr>
              <a:t>Student Activity 1</a:t>
            </a:r>
          </a:p>
        </p:txBody>
      </p:sp>
      <p:sp>
        <p:nvSpPr>
          <p:cNvPr id="3" name="Content Placeholder 2"/>
          <p:cNvSpPr>
            <a:spLocks noGrp="1"/>
          </p:cNvSpPr>
          <p:nvPr>
            <p:ph idx="4294967295"/>
          </p:nvPr>
        </p:nvSpPr>
        <p:spPr>
          <a:xfrm>
            <a:off x="609600" y="1821899"/>
            <a:ext cx="7924800" cy="3913187"/>
          </a:xfrm>
        </p:spPr>
        <p:txBody>
          <a:bodyPr>
            <a:noAutofit/>
          </a:bodyPr>
          <a:lstStyle/>
          <a:p>
            <a:pPr>
              <a:spcBef>
                <a:spcPts val="1200"/>
              </a:spcBef>
            </a:pPr>
            <a:r>
              <a:rPr lang="en-US" sz="2800" dirty="0">
                <a:latin typeface="+mn-lt"/>
              </a:rPr>
              <a:t>Select the first passage of text to read from the Vision Control Fact Sheet.</a:t>
            </a:r>
          </a:p>
          <a:p>
            <a:pPr>
              <a:spcBef>
                <a:spcPts val="1200"/>
              </a:spcBef>
            </a:pPr>
            <a:r>
              <a:rPr lang="en-US" sz="2800" dirty="0">
                <a:latin typeface="+mn-lt"/>
              </a:rPr>
              <a:t>Have your partner watch your eyes as you read the text.</a:t>
            </a:r>
          </a:p>
          <a:p>
            <a:pPr>
              <a:spcBef>
                <a:spcPts val="1200"/>
              </a:spcBef>
            </a:pPr>
            <a:r>
              <a:rPr lang="en-US" sz="2800" dirty="0">
                <a:latin typeface="+mn-lt"/>
              </a:rPr>
              <a:t>Observer: describe to your partner what you see.</a:t>
            </a:r>
          </a:p>
          <a:p>
            <a:pPr>
              <a:spcBef>
                <a:spcPts val="1200"/>
              </a:spcBef>
            </a:pPr>
            <a:r>
              <a:rPr lang="en-US" sz="2800" dirty="0">
                <a:latin typeface="+mn-lt"/>
              </a:rPr>
              <a:t>Now switch and repeat the activity.</a:t>
            </a:r>
          </a:p>
          <a:p>
            <a:pPr>
              <a:spcBef>
                <a:spcPts val="1200"/>
              </a:spcBef>
            </a:pPr>
            <a:r>
              <a:rPr lang="en-US" sz="2800" dirty="0">
                <a:latin typeface="+mn-lt"/>
              </a:rPr>
              <a:t>Class discussion: what did everyone else see?</a:t>
            </a:r>
          </a:p>
        </p:txBody>
      </p:sp>
      <p:sp>
        <p:nvSpPr>
          <p:cNvPr id="4" name="Slide Number Placeholder 3">
            <a:extLst>
              <a:ext uri="{FF2B5EF4-FFF2-40B4-BE49-F238E27FC236}">
                <a16:creationId xmlns:a16="http://schemas.microsoft.com/office/drawing/2014/main" id="{E26C4B87-8650-4956-8BF9-022CC959957E}"/>
              </a:ext>
            </a:extLst>
          </p:cNvPr>
          <p:cNvSpPr>
            <a:spLocks noGrp="1"/>
          </p:cNvSpPr>
          <p:nvPr>
            <p:ph type="sldNum" sz="quarter" idx="12"/>
          </p:nvPr>
        </p:nvSpPr>
        <p:spPr/>
        <p:txBody>
          <a:bodyPr/>
          <a:lstStyle/>
          <a:p>
            <a:r>
              <a:rPr lang="en-US"/>
              <a:t>3.1 - </a:t>
            </a:r>
            <a:fld id="{364CE104-D94C-C546-B214-1EE951617B06}" type="slidenum">
              <a:rPr lang="en-US" smtClean="0"/>
              <a:pPr/>
              <a:t>6</a:t>
            </a:fld>
            <a:endParaRPr lang="en-US" dirty="0"/>
          </a:p>
        </p:txBody>
      </p:sp>
    </p:spTree>
    <p:extLst>
      <p:ext uri="{BB962C8B-B14F-4D97-AF65-F5344CB8AC3E}">
        <p14:creationId xmlns:p14="http://schemas.microsoft.com/office/powerpoint/2010/main" val="3853871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6911" y="341313"/>
            <a:ext cx="7731471" cy="858837"/>
          </a:xfrm>
        </p:spPr>
        <p:txBody>
          <a:bodyPr>
            <a:normAutofit/>
          </a:bodyPr>
          <a:lstStyle/>
          <a:p>
            <a:r>
              <a:rPr lang="en-US" sz="4000" dirty="0">
                <a:solidFill>
                  <a:srgbClr val="C00000"/>
                </a:solidFill>
                <a:latin typeface="+mn-lt"/>
              </a:rPr>
              <a:t>Student Activity 2</a:t>
            </a:r>
          </a:p>
        </p:txBody>
      </p:sp>
      <p:sp>
        <p:nvSpPr>
          <p:cNvPr id="3" name="Content Placeholder 2"/>
          <p:cNvSpPr>
            <a:spLocks noGrp="1"/>
          </p:cNvSpPr>
          <p:nvPr>
            <p:ph idx="4294967295"/>
          </p:nvPr>
        </p:nvSpPr>
        <p:spPr>
          <a:xfrm>
            <a:off x="1154112" y="1417638"/>
            <a:ext cx="7532687" cy="4300537"/>
          </a:xfrm>
        </p:spPr>
        <p:txBody>
          <a:bodyPr>
            <a:noAutofit/>
          </a:bodyPr>
          <a:lstStyle/>
          <a:p>
            <a:r>
              <a:rPr lang="en-US" sz="2800" dirty="0">
                <a:latin typeface="+mn-lt"/>
              </a:rPr>
              <a:t>Working in pairs, have one person close his or her eyes.</a:t>
            </a:r>
          </a:p>
          <a:p>
            <a:r>
              <a:rPr lang="en-US" sz="2800" dirty="0">
                <a:latin typeface="+mn-lt"/>
              </a:rPr>
              <a:t>The teacher will present a slide on the screen while your eyes are closed.</a:t>
            </a:r>
          </a:p>
          <a:p>
            <a:r>
              <a:rPr lang="en-US" sz="2800" dirty="0">
                <a:latin typeface="+mn-lt"/>
              </a:rPr>
              <a:t>While your partner is watching your eyes, open them and look at the scene.</a:t>
            </a:r>
          </a:p>
          <a:p>
            <a:r>
              <a:rPr lang="en-US" sz="2800" dirty="0">
                <a:latin typeface="+mn-lt"/>
              </a:rPr>
              <a:t>Observer: describe what you see to your partner.</a:t>
            </a:r>
          </a:p>
          <a:p>
            <a:pPr lvl="1"/>
            <a:r>
              <a:rPr lang="en-US" sz="2400" dirty="0">
                <a:latin typeface="+mn-lt"/>
              </a:rPr>
              <a:t>Repeat the activity</a:t>
            </a:r>
          </a:p>
          <a:p>
            <a:endParaRPr lang="en-US" dirty="0"/>
          </a:p>
        </p:txBody>
      </p:sp>
      <p:sp>
        <p:nvSpPr>
          <p:cNvPr id="4" name="Slide Number Placeholder 3">
            <a:extLst>
              <a:ext uri="{FF2B5EF4-FFF2-40B4-BE49-F238E27FC236}">
                <a16:creationId xmlns:a16="http://schemas.microsoft.com/office/drawing/2014/main" id="{D62BC314-F28C-490C-A826-7C9C65CF12F5}"/>
              </a:ext>
            </a:extLst>
          </p:cNvPr>
          <p:cNvSpPr>
            <a:spLocks noGrp="1"/>
          </p:cNvSpPr>
          <p:nvPr>
            <p:ph type="sldNum" sz="quarter" idx="12"/>
          </p:nvPr>
        </p:nvSpPr>
        <p:spPr/>
        <p:txBody>
          <a:bodyPr/>
          <a:lstStyle/>
          <a:p>
            <a:r>
              <a:rPr lang="en-US"/>
              <a:t>3.1 - </a:t>
            </a:r>
            <a:fld id="{364CE104-D94C-C546-B214-1EE951617B06}" type="slidenum">
              <a:rPr lang="en-US" smtClean="0"/>
              <a:pPr/>
              <a:t>7</a:t>
            </a:fld>
            <a:endParaRPr lang="en-US" dirty="0"/>
          </a:p>
        </p:txBody>
      </p:sp>
    </p:spTree>
    <p:extLst>
      <p:ext uri="{BB962C8B-B14F-4D97-AF65-F5344CB8AC3E}">
        <p14:creationId xmlns:p14="http://schemas.microsoft.com/office/powerpoint/2010/main" val="124286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txBox="1">
            <a:spLocks/>
          </p:cNvSpPr>
          <p:nvPr/>
        </p:nvSpPr>
        <p:spPr>
          <a:xfrm>
            <a:off x="293915" y="6289026"/>
            <a:ext cx="3113314" cy="365125"/>
          </a:xfrm>
          <a:prstGeom prst="rect">
            <a:avLst/>
          </a:prstGeom>
        </p:spPr>
        <p:txBody>
          <a:bodyPr/>
          <a:lstStyle>
            <a:defPPr>
              <a:defRPr lang="en-US"/>
            </a:defPPr>
            <a:lvl1pPr marL="0" algn="l" defTabSz="457200" rtl="0" eaLnBrk="1" latinLnBrk="0" hangingPunct="1">
              <a:defRPr sz="11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Montana Driver Education and Training 2012</a:t>
            </a:r>
          </a:p>
        </p:txBody>
      </p:sp>
      <p:pic>
        <p:nvPicPr>
          <p:cNvPr id="6" name="Picture 5" descr="DSC0063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453" y="-881743"/>
            <a:ext cx="10319656" cy="7739743"/>
          </a:xfrm>
          <a:prstGeom prst="rect">
            <a:avLst/>
          </a:prstGeom>
        </p:spPr>
      </p:pic>
      <p:sp>
        <p:nvSpPr>
          <p:cNvPr id="2" name="Slide Number Placeholder 1">
            <a:extLst>
              <a:ext uri="{FF2B5EF4-FFF2-40B4-BE49-F238E27FC236}">
                <a16:creationId xmlns:a16="http://schemas.microsoft.com/office/drawing/2014/main" id="{0A757368-90EA-4001-BC6A-C779888A5482}"/>
              </a:ext>
            </a:extLst>
          </p:cNvPr>
          <p:cNvSpPr>
            <a:spLocks noGrp="1"/>
          </p:cNvSpPr>
          <p:nvPr>
            <p:ph type="sldNum" sz="quarter" idx="12"/>
          </p:nvPr>
        </p:nvSpPr>
        <p:spPr/>
        <p:txBody>
          <a:bodyPr/>
          <a:lstStyle/>
          <a:p>
            <a:r>
              <a:rPr lang="en-US"/>
              <a:t>3.1 - </a:t>
            </a:r>
            <a:fld id="{364CE104-D94C-C546-B214-1EE951617B06}" type="slidenum">
              <a:rPr lang="en-US" smtClean="0"/>
              <a:pPr/>
              <a:t>8</a:t>
            </a:fld>
            <a:endParaRPr lang="en-US" dirty="0"/>
          </a:p>
        </p:txBody>
      </p:sp>
    </p:spTree>
    <p:extLst>
      <p:ext uri="{BB962C8B-B14F-4D97-AF65-F5344CB8AC3E}">
        <p14:creationId xmlns:p14="http://schemas.microsoft.com/office/powerpoint/2010/main" val="187603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6"/>
          <p:cNvSpPr txBox="1">
            <a:spLocks/>
          </p:cNvSpPr>
          <p:nvPr/>
        </p:nvSpPr>
        <p:spPr>
          <a:xfrm>
            <a:off x="293915" y="6289026"/>
            <a:ext cx="3113314" cy="365125"/>
          </a:xfrm>
          <a:prstGeom prst="rect">
            <a:avLst/>
          </a:prstGeom>
        </p:spPr>
        <p:txBody>
          <a:bodyPr/>
          <a:lstStyle>
            <a:defPPr>
              <a:defRPr lang="en-US"/>
            </a:defPPr>
            <a:lvl1pPr marL="0" algn="l" defTabSz="457200" rtl="0" eaLnBrk="1" latinLnBrk="0" hangingPunct="1">
              <a:defRPr sz="11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Montana Driver Education and Training 2012</a:t>
            </a:r>
          </a:p>
        </p:txBody>
      </p:sp>
      <p:pic>
        <p:nvPicPr>
          <p:cNvPr id="3" name="Picture 2" descr="Dash 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956" y="0"/>
            <a:ext cx="10287000" cy="6858000"/>
          </a:xfrm>
          <a:prstGeom prst="rect">
            <a:avLst/>
          </a:prstGeom>
        </p:spPr>
      </p:pic>
      <p:sp>
        <p:nvSpPr>
          <p:cNvPr id="2" name="Slide Number Placeholder 1">
            <a:extLst>
              <a:ext uri="{FF2B5EF4-FFF2-40B4-BE49-F238E27FC236}">
                <a16:creationId xmlns:a16="http://schemas.microsoft.com/office/drawing/2014/main" id="{A3868A24-B763-4986-9232-46E13B55FE2A}"/>
              </a:ext>
            </a:extLst>
          </p:cNvPr>
          <p:cNvSpPr>
            <a:spLocks noGrp="1"/>
          </p:cNvSpPr>
          <p:nvPr>
            <p:ph type="sldNum" sz="quarter" idx="12"/>
          </p:nvPr>
        </p:nvSpPr>
        <p:spPr/>
        <p:txBody>
          <a:bodyPr/>
          <a:lstStyle/>
          <a:p>
            <a:r>
              <a:rPr lang="en-US"/>
              <a:t>3.1 - </a:t>
            </a:r>
            <a:fld id="{364CE104-D94C-C546-B214-1EE951617B06}" type="slidenum">
              <a:rPr lang="en-US" smtClean="0"/>
              <a:pPr/>
              <a:t>9</a:t>
            </a:fld>
            <a:endParaRPr lang="en-US" dirty="0"/>
          </a:p>
        </p:txBody>
      </p:sp>
    </p:spTree>
    <p:extLst>
      <p:ext uri="{BB962C8B-B14F-4D97-AF65-F5344CB8AC3E}">
        <p14:creationId xmlns:p14="http://schemas.microsoft.com/office/powerpoint/2010/main" val="2676846301"/>
      </p:ext>
    </p:extLst>
  </p:cSld>
  <p:clrMapOvr>
    <a:masterClrMapping/>
  </p:clrMapOvr>
</p:sld>
</file>

<file path=ppt/theme/theme1.xml><?xml version="1.0" encoding="utf-8"?>
<a:theme xmlns:a="http://schemas.openxmlformats.org/drawingml/2006/main" name="Modul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11221</TotalTime>
  <Words>4201</Words>
  <Application>Microsoft Office PowerPoint</Application>
  <PresentationFormat>On-screen Show (4:3)</PresentationFormat>
  <Paragraphs>515</Paragraphs>
  <Slides>57</Slides>
  <Notes>55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ＭＳ Ｐゴシック</vt:lpstr>
      <vt:lpstr>Arial</vt:lpstr>
      <vt:lpstr>Calibri</vt:lpstr>
      <vt:lpstr>Monotype Sorts</vt:lpstr>
      <vt:lpstr>Verdana</vt:lpstr>
      <vt:lpstr>Wingdings</vt:lpstr>
      <vt:lpstr>Module Theme</vt:lpstr>
      <vt:lpstr>PowerPoint Presentation</vt:lpstr>
      <vt:lpstr>PowerPoint Presentation</vt:lpstr>
      <vt:lpstr>Focus on Vision </vt:lpstr>
      <vt:lpstr>Vision Activities</vt:lpstr>
      <vt:lpstr>How Do I See?</vt:lpstr>
      <vt:lpstr>Student Activity 1</vt:lpstr>
      <vt:lpstr>Student Activity 2</vt:lpstr>
      <vt:lpstr>PowerPoint Presentation</vt:lpstr>
      <vt:lpstr>PowerPoint Presentation</vt:lpstr>
      <vt:lpstr>PowerPoint Presentation</vt:lpstr>
      <vt:lpstr>PERCEPTION</vt:lpstr>
      <vt:lpstr>Perception Occurs in the Brain</vt:lpstr>
      <vt:lpstr>PowerPoint Presentation</vt:lpstr>
      <vt:lpstr>PowerPoint Presentation</vt:lpstr>
      <vt:lpstr>Find Bonus Optical Illusions in the 3.1 Strategies for Visual Control folder.</vt:lpstr>
      <vt:lpstr>Using Your Eyes Effectively</vt:lpstr>
      <vt:lpstr>PowerPoint Presentation</vt:lpstr>
      <vt:lpstr>Student Activity 3</vt:lpstr>
      <vt:lpstr>PowerPoint Presentation</vt:lpstr>
      <vt:lpstr>PowerPoint Presentation</vt:lpstr>
      <vt:lpstr>PowerPoint Presentation</vt:lpstr>
      <vt:lpstr>PowerPoint Presentation</vt:lpstr>
      <vt:lpstr>Student Activity 4</vt:lpstr>
      <vt:lpstr>THE VEHICLE CONTROL SEQUENCE</vt:lpstr>
      <vt:lpstr>Vehicle Control Sequence</vt:lpstr>
      <vt:lpstr>PowerPoint Presentation</vt:lpstr>
      <vt:lpstr>PowerPoint Presentation</vt:lpstr>
      <vt:lpstr>PowerPoint Presentation</vt:lpstr>
      <vt:lpstr>PowerPoint Presentation</vt:lpstr>
      <vt:lpstr>PowerPoint Presentation</vt:lpstr>
      <vt:lpstr>PowerPoint Presentation</vt:lpstr>
      <vt:lpstr>Driving is not a static activity.  The vehicle control sequence must be repeated during your entire drive.</vt:lpstr>
      <vt:lpstr>PowerPoint Presentation</vt:lpstr>
      <vt:lpstr>Did You See Him?</vt:lpstr>
      <vt:lpstr>PowerPoint Presentation</vt:lpstr>
      <vt:lpstr>DEALING WITH VISION ISSUES</vt:lpstr>
      <vt:lpstr>Student Activity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Field at 25 MPH</vt:lpstr>
      <vt:lpstr>Visual Field at 60 MPH</vt:lpstr>
      <vt:lpstr>PowerPoint Presentation</vt:lpstr>
      <vt:lpstr>PowerPoint Presentation</vt:lpstr>
      <vt:lpstr>PowerPoint Presentation</vt:lpstr>
      <vt:lpstr>PowerPoint Presentation</vt:lpstr>
      <vt:lpstr>Four Levels of Performance</vt:lpstr>
      <vt:lpstr>Learning and changing behavior can only happen in Levels 2 and 3!   Are you more aware of the need to develop good habits and are willing to improve your visual searching skills behind the wheel?  Write about what you need to know and practice to be a safe and skilled driver.</vt:lpstr>
      <vt:lpstr>Montana Driver Education and Training Standards and Benchmarks</vt:lpstr>
    </vt:vector>
  </TitlesOfParts>
  <Company>Tigard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Hanson</dc:creator>
  <cp:lastModifiedBy>Borneman, Patricia</cp:lastModifiedBy>
  <cp:revision>240</cp:revision>
  <dcterms:created xsi:type="dcterms:W3CDTF">2012-03-23T10:55:37Z</dcterms:created>
  <dcterms:modified xsi:type="dcterms:W3CDTF">2018-03-12T19:20:29Z</dcterms:modified>
</cp:coreProperties>
</file>